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  <p:sldMasterId id="2147483900" r:id="rId2"/>
  </p:sldMasterIdLst>
  <p:notesMasterIdLst>
    <p:notesMasterId r:id="rId32"/>
  </p:notesMasterIdLst>
  <p:sldIdLst>
    <p:sldId id="306" r:id="rId3"/>
    <p:sldId id="430" r:id="rId4"/>
    <p:sldId id="410" r:id="rId5"/>
    <p:sldId id="466" r:id="rId6"/>
    <p:sldId id="436" r:id="rId7"/>
    <p:sldId id="454" r:id="rId8"/>
    <p:sldId id="465" r:id="rId9"/>
    <p:sldId id="437" r:id="rId10"/>
    <p:sldId id="455" r:id="rId11"/>
    <p:sldId id="456" r:id="rId12"/>
    <p:sldId id="457" r:id="rId13"/>
    <p:sldId id="458" r:id="rId14"/>
    <p:sldId id="463" r:id="rId15"/>
    <p:sldId id="469" r:id="rId16"/>
    <p:sldId id="464" r:id="rId17"/>
    <p:sldId id="459" r:id="rId18"/>
    <p:sldId id="460" r:id="rId19"/>
    <p:sldId id="461" r:id="rId20"/>
    <p:sldId id="462" r:id="rId21"/>
    <p:sldId id="439" r:id="rId22"/>
    <p:sldId id="467" r:id="rId23"/>
    <p:sldId id="468" r:id="rId24"/>
    <p:sldId id="443" r:id="rId25"/>
    <p:sldId id="444" r:id="rId26"/>
    <p:sldId id="470" r:id="rId27"/>
    <p:sldId id="471" r:id="rId28"/>
    <p:sldId id="472" r:id="rId29"/>
    <p:sldId id="473" r:id="rId30"/>
    <p:sldId id="451" r:id="rId31"/>
  </p:sldIdLst>
  <p:sldSz cx="9144000" cy="6858000" type="screen4x3"/>
  <p:notesSz cx="6797675" cy="9926638"/>
  <p:defaultTextStyle>
    <a:defPPr>
      <a:defRPr lang="ru-RU"/>
    </a:defPPr>
    <a:lvl1pPr algn="l" rtl="0" fontAlgn="base">
      <a:lnSpc>
        <a:spcPct val="80000"/>
      </a:lnSpc>
      <a:spcBef>
        <a:spcPct val="20000"/>
      </a:spcBef>
      <a:spcAft>
        <a:spcPct val="0"/>
      </a:spcAft>
      <a:buClr>
        <a:schemeClr val="bg2"/>
      </a:buClr>
      <a:buSzPct val="75000"/>
      <a:buFont typeface="Wingdings" pitchFamily="2" charset="2"/>
      <a:defRPr sz="2000" kern="1200">
        <a:solidFill>
          <a:schemeClr val="bg2"/>
        </a:solidFill>
        <a:latin typeface="Arial" pitchFamily="34" charset="0"/>
        <a:ea typeface="+mn-ea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buClr>
        <a:schemeClr val="bg2"/>
      </a:buClr>
      <a:buSzPct val="75000"/>
      <a:buFont typeface="Wingdings" pitchFamily="2" charset="2"/>
      <a:defRPr sz="2000" kern="1200">
        <a:solidFill>
          <a:schemeClr val="bg2"/>
        </a:solidFill>
        <a:latin typeface="Arial" pitchFamily="34" charset="0"/>
        <a:ea typeface="+mn-ea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buClr>
        <a:schemeClr val="bg2"/>
      </a:buClr>
      <a:buSzPct val="75000"/>
      <a:buFont typeface="Wingdings" pitchFamily="2" charset="2"/>
      <a:defRPr sz="2000" kern="1200">
        <a:solidFill>
          <a:schemeClr val="bg2"/>
        </a:solidFill>
        <a:latin typeface="Arial" pitchFamily="34" charset="0"/>
        <a:ea typeface="+mn-ea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buClr>
        <a:schemeClr val="bg2"/>
      </a:buClr>
      <a:buSzPct val="75000"/>
      <a:buFont typeface="Wingdings" pitchFamily="2" charset="2"/>
      <a:defRPr sz="2000" kern="1200">
        <a:solidFill>
          <a:schemeClr val="bg2"/>
        </a:solidFill>
        <a:latin typeface="Arial" pitchFamily="34" charset="0"/>
        <a:ea typeface="+mn-ea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buClr>
        <a:schemeClr val="bg2"/>
      </a:buClr>
      <a:buSzPct val="75000"/>
      <a:buFont typeface="Wingdings" pitchFamily="2" charset="2"/>
      <a:defRPr sz="2000" kern="1200">
        <a:solidFill>
          <a:schemeClr val="bg2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bg2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bg2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bg2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bg2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6E7"/>
    <a:srgbClr val="82BFE4"/>
    <a:srgbClr val="81CDE5"/>
    <a:srgbClr val="81BDE5"/>
    <a:srgbClr val="B1C7E7"/>
    <a:srgbClr val="9DAFFB"/>
    <a:srgbClr val="A5A9F3"/>
    <a:srgbClr val="448ECC"/>
    <a:srgbClr val="B8B6AE"/>
    <a:srgbClr val="A0C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>
      <p:cViewPr varScale="1">
        <p:scale>
          <a:sx n="74" d="100"/>
          <a:sy n="74" d="100"/>
        </p:scale>
        <p:origin x="147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80" d="100"/>
          <a:sy n="80" d="100"/>
        </p:scale>
        <p:origin x="-2340" y="142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9059057948592032"/>
          <c:y val="0.18636339420092976"/>
          <c:w val="0.48901500050460783"/>
          <c:h val="0.76771127231525482"/>
        </c:manualLayout>
      </c:layout>
      <c:pieChart>
        <c:varyColors val="1"/>
        <c:ser>
          <c:idx val="0"/>
          <c:order val="0"/>
          <c:spPr>
            <a:noFill/>
            <a:ln w="25400">
              <a:solidFill>
                <a:schemeClr val="accent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6"/>
          <c:dPt>
            <c:idx val="0"/>
            <c:bubble3D val="0"/>
            <c:spPr>
              <a:solidFill>
                <a:srgbClr val="FFC000">
                  <a:lumMod val="60000"/>
                  <a:lumOff val="40000"/>
                </a:srgbClr>
              </a:solidFill>
              <a:ln w="25400"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5B9BD5">
                  <a:lumMod val="40000"/>
                  <a:lumOff val="60000"/>
                </a:srgbClr>
              </a:solidFill>
              <a:ln w="25400"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FF0000"/>
              </a:solidFill>
              <a:ln w="25400"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bubble3D val="0"/>
            <c:spPr>
              <a:solidFill>
                <a:srgbClr val="4472C4">
                  <a:lumMod val="40000"/>
                  <a:lumOff val="60000"/>
                </a:srgbClr>
              </a:solidFill>
              <a:ln w="25400"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bubble3D val="0"/>
            <c:spPr>
              <a:solidFill>
                <a:srgbClr val="92D050"/>
              </a:solidFill>
              <a:ln w="25400"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val>
            <c:numRef>
              <c:f>Лист1!$C$4:$C$8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</c:ser>
        <c:ser>
          <c:idx val="1"/>
          <c:order val="1"/>
          <c:val>
            <c:numRef>
              <c:f>Лист1!$D$4:$D$8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2">
    <c:autoUpdate val="0"/>
  </c:externalData>
  <c:userShapes r:id="rId3"/>
</c:chartSpace>
</file>

<file path=ppt/drawing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0.38906</cdr:x>
      <cdr:y>0.26768</cdr:y>
    </cdr:from>
    <cdr:to>
      <cdr:x>0.51896</cdr:x>
      <cdr:y>0.45561</cdr:y>
    </cdr:to>
    <cdr:pic>
      <cdr:nvPicPr>
        <cdr:cNvPr id="2" name="Рисунок 1" descr="2.pn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728065" y="1607818"/>
          <a:ext cx="1244642" cy="112881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0.67497</cdr:x>
      <cdr:y>0.00153</cdr:y>
    </cdr:from>
    <cdr:to>
      <cdr:x>0.67497</cdr:x>
      <cdr:y>0.00153</cdr:y>
    </cdr:to>
    <cdr:grpSp>
      <cdr:nvGrpSpPr>
        <cdr:cNvPr id="10" name="Группа 9"/>
        <cdr:cNvGrpSpPr/>
      </cdr:nvGrpSpPr>
      <cdr:grpSpPr>
        <a:xfrm xmlns:a="http://schemas.openxmlformats.org/drawingml/2006/main">
          <a:off x="4850738" y="6892"/>
          <a:ext cx="0" cy="0"/>
          <a:chOff x="4850738" y="6892"/>
          <a:chExt cx="0" cy="0"/>
        </a:xfrm>
      </cdr:grpSpPr>
    </cdr:grpSp>
  </cdr:relSizeAnchor>
  <cdr:relSizeAnchor xmlns:cdr="http://schemas.openxmlformats.org/drawingml/2006/chartDrawing">
    <cdr:from>
      <cdr:x>0.48611</cdr:x>
      <cdr:y>0.70588</cdr:y>
    </cdr:from>
    <cdr:to>
      <cdr:x>0.48611</cdr:x>
      <cdr:y>0.72549</cdr:y>
    </cdr:to>
    <cdr:sp macro="" textlink="">
      <cdr:nvSpPr>
        <cdr:cNvPr id="31" name="Прямая соединительная линия 30"/>
        <cdr:cNvSpPr/>
      </cdr:nvSpPr>
      <cdr:spPr>
        <a:xfrm xmlns:a="http://schemas.openxmlformats.org/drawingml/2006/main">
          <a:off x="2520280" y="2592288"/>
          <a:ext cx="0" cy="72008"/>
        </a:xfrm>
        <a:prstGeom xmlns:a="http://schemas.openxmlformats.org/drawingml/2006/main" prst="line">
          <a:avLst/>
        </a:prstGeom>
        <a:ln xmlns:a="http://schemas.openxmlformats.org/drawingml/2006/main" w="2540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0.66667</cdr:x>
      <cdr:y>0.58824</cdr:y>
    </cdr:from>
    <cdr:to>
      <cdr:x>0.68056</cdr:x>
      <cdr:y>0.60784</cdr:y>
    </cdr:to>
    <cdr:sp macro="" textlink="">
      <cdr:nvSpPr>
        <cdr:cNvPr id="38" name="Прямая соединительная линия 37"/>
        <cdr:cNvSpPr/>
      </cdr:nvSpPr>
      <cdr:spPr>
        <a:xfrm xmlns:a="http://schemas.openxmlformats.org/drawingml/2006/main">
          <a:off x="3456384" y="2160240"/>
          <a:ext cx="72008" cy="72008"/>
        </a:xfrm>
        <a:prstGeom xmlns:a="http://schemas.openxmlformats.org/drawingml/2006/main" prst="line">
          <a:avLst/>
        </a:prstGeom>
        <a:ln xmlns:a="http://schemas.openxmlformats.org/drawingml/2006/main" w="2540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2.72301E-7</cdr:y>
    </cdr:from>
    <cdr:to>
      <cdr:x>0.02392</cdr:x>
      <cdr:y>0.08575</cdr:y>
    </cdr:to>
    <cdr:grpSp>
      <cdr:nvGrpSpPr>
        <cdr:cNvPr id="23" name="Группа 22"/>
        <cdr:cNvGrpSpPr/>
      </cdr:nvGrpSpPr>
      <cdr:grpSpPr>
        <a:xfrm xmlns:a="http://schemas.openxmlformats.org/drawingml/2006/main">
          <a:off x="0" y="1"/>
          <a:ext cx="171903" cy="386291"/>
          <a:chOff x="-6036606" y="-5647916"/>
          <a:chExt cx="361805" cy="660021"/>
        </a:xfrm>
        <a:scene3d xmlns:a="http://schemas.openxmlformats.org/drawingml/2006/main">
          <a:camera prst="orthographicFront"/>
          <a:lightRig rig="flat" dir="t"/>
        </a:scene3d>
      </cdr:grpSpPr>
      <cdr:sp macro="" textlink="">
        <cdr:nvSpPr>
          <cdr:cNvPr id="28" name="Стрелка вниз 4"/>
          <cdr:cNvSpPr/>
        </cdr:nvSpPr>
        <cdr:spPr>
          <a:xfrm xmlns:a="http://schemas.openxmlformats.org/drawingml/2006/main">
            <a:off x="-6036606" y="-5647916"/>
            <a:ext cx="361805" cy="66002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ffectLst xmlns:a="http://schemas.openxmlformats.org/drawingml/2006/main"/>
          <a:sp3d xmlns:a="http://schemas.openxmlformats.org/drawingml/2006/main" z="190500"/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0">
            <a:scrgbClr r="0" g="0" b="0"/>
          </a:fillRef>
          <a:effectRef xmlns:a="http://schemas.openxmlformats.org/drawingml/2006/main" idx="0">
            <a:scrgbClr r="0" g="0" b="0"/>
          </a:effectRef>
          <a:fontRef xmlns:a="http://schemas.openxmlformats.org/drawingml/2006/main" idx="minor">
            <a:schemeClr val="dk1">
              <a:hueOff val="0"/>
              <a:satOff val="0"/>
              <a:lumOff val="0"/>
              <a:alphaOff val="0"/>
            </a:schemeClr>
          </a:fontRef>
        </cdr:style>
        <cdr:txBody>
          <a:bodyPr xmlns:a="http://schemas.openxmlformats.org/drawingml/2006/main" spcFirstLastPara="0" vert="horz" wrap="square" lIns="24130" tIns="24130" rIns="24130" bIns="24130" numCol="1" spcCol="1270" anchor="ctr" anchorCtr="0">
            <a:noAutofit/>
          </a:bodyPr>
          <a:lstStyle xmlns:a="http://schemas.openxmlformats.org/drawingml/2006/main"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onstanti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onstanti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onstanti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onstanti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onstanti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onstanti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onstanti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onstanti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onstantia"/>
              </a:defRPr>
            </a:lvl9pPr>
          </a:lstStyle>
          <a:p xmlns:a="http://schemas.openxmlformats.org/drawingml/2006/main"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900" kern="1200"/>
          </a:p>
        </cdr:txBody>
      </cdr:sp>
    </cdr:grpSp>
  </cdr:relSizeAnchor>
  <cdr:relSizeAnchor xmlns:cdr="http://schemas.openxmlformats.org/drawingml/2006/chartDrawing">
    <cdr:from>
      <cdr:x>0.58089</cdr:x>
      <cdr:y>0.24776</cdr:y>
    </cdr:from>
    <cdr:to>
      <cdr:x>0.63901</cdr:x>
      <cdr:y>0.34138</cdr:y>
    </cdr:to>
    <cdr:pic>
      <cdr:nvPicPr>
        <cdr:cNvPr id="7" name="Рисунок 6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209026" y="1415207"/>
          <a:ext cx="521180" cy="5347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0.54362</cdr:x>
      <cdr:y>0.35502</cdr:y>
    </cdr:from>
    <cdr:to>
      <cdr:x>0.7662</cdr:x>
      <cdr:y>0.5478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906778" y="1599314"/>
          <a:ext cx="1599593" cy="8684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ИО ГУ НБИ им. </a:t>
          </a:r>
          <a:r>
            <a:rPr lang="ru-RU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И.И.Молчанова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-Сибирского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0.43929</cdr:x>
      <cdr:y>0.71366</cdr:y>
    </cdr:from>
    <cdr:to>
      <cdr:x>0.64794</cdr:x>
      <cdr:y>0.83861</cdr:y>
    </cdr:to>
    <cdr:sp macro="" textlink="">
      <cdr:nvSpPr>
        <cdr:cNvPr id="32" name="TextBox 1"/>
        <cdr:cNvSpPr txBox="1"/>
      </cdr:nvSpPr>
      <cdr:spPr>
        <a:xfrm xmlns:a="http://schemas.openxmlformats.org/drawingml/2006/main">
          <a:off x="4209378" y="4286567"/>
          <a:ext cx="1999295" cy="7505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Субъекты малого и среднего предпринимательства Иркутской области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A669A90A-1C1E-4B99-8432-BE084ECABA12}" type="datetimeFigureOut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A51D2641-E20A-46C6-911D-FB93341C0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5293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018574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06413" y="328613"/>
            <a:ext cx="6005512" cy="4503737"/>
          </a:xfrm>
          <a:noFill/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xfrm>
            <a:off x="447675" y="5011738"/>
            <a:ext cx="6121400" cy="4384675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700" name="Номер слайда 4"/>
          <p:cNvSpPr txBox="1">
            <a:spLocks noGrp="1"/>
          </p:cNvSpPr>
          <p:nvPr/>
        </p:nvSpPr>
        <p:spPr bwMode="auto">
          <a:xfrm>
            <a:off x="5919788" y="9461500"/>
            <a:ext cx="539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 defTabSz="8953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B5303A51-DFD9-424B-A9B0-DE1AB08D8868}" type="slidenum">
              <a:rPr lang="en-US" sz="1100">
                <a:solidFill>
                  <a:schemeClr val="tx1"/>
                </a:solidFill>
                <a:latin typeface="Calibri" pitchFamily="34" charset="0"/>
              </a:rPr>
              <a:pPr algn="r" defTabSz="89535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sz="110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838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06413" y="328613"/>
            <a:ext cx="6005512" cy="4503737"/>
          </a:xfrm>
          <a:noFill/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xfrm>
            <a:off x="447675" y="5011738"/>
            <a:ext cx="6121400" cy="4384675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700" name="Номер слайда 4"/>
          <p:cNvSpPr txBox="1">
            <a:spLocks noGrp="1"/>
          </p:cNvSpPr>
          <p:nvPr/>
        </p:nvSpPr>
        <p:spPr bwMode="auto">
          <a:xfrm>
            <a:off x="5919788" y="9461500"/>
            <a:ext cx="539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 defTabSz="8953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B5303A51-DFD9-424B-A9B0-DE1AB08D8868}" type="slidenum">
              <a:rPr lang="en-US" sz="1100">
                <a:solidFill>
                  <a:schemeClr val="tx1"/>
                </a:solidFill>
                <a:latin typeface="Calibri" pitchFamily="34" charset="0"/>
              </a:rPr>
              <a:pPr algn="r" defTabSz="89535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sz="110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544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настоящее время рассматривается вопрос о создании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микрофинансовой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организации регионального уровня, которая сможет предоставлять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микрозаймы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предпринимателям, осуществляющим деятельность на территории любого МО.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1D2641-E20A-46C6-911D-FB93341C0D1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374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настоящее время рассматривается вопрос о создании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микрофинансовой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организации регионального уровня, которая сможет предоставлять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микрозаймы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предпринимателям, осуществляющим деятельность на территории любого МО.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1D2641-E20A-46C6-911D-FB93341C0D1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197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06413" y="328613"/>
            <a:ext cx="6005512" cy="4503737"/>
          </a:xfrm>
          <a:noFill/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xfrm>
            <a:off x="447675" y="5011738"/>
            <a:ext cx="6121400" cy="4384675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5844" name="Номер слайда 4"/>
          <p:cNvSpPr txBox="1">
            <a:spLocks noGrp="1"/>
          </p:cNvSpPr>
          <p:nvPr/>
        </p:nvSpPr>
        <p:spPr bwMode="auto">
          <a:xfrm>
            <a:off x="5919788" y="9461500"/>
            <a:ext cx="539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 defTabSz="8953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AE4370A6-483F-41FC-837F-F5D8085C59A6}" type="slidenum">
              <a:rPr lang="en-US" sz="1100">
                <a:solidFill>
                  <a:schemeClr val="tx1"/>
                </a:solidFill>
                <a:latin typeface="Calibri" pitchFamily="34" charset="0"/>
              </a:rPr>
              <a:pPr algn="r" defTabSz="89535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sz="110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029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06413" y="328613"/>
            <a:ext cx="6005512" cy="4503737"/>
          </a:xfrm>
          <a:noFill/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xfrm>
            <a:off x="447675" y="5011738"/>
            <a:ext cx="6121400" cy="4384675"/>
          </a:xfrm>
          <a:noFill/>
          <a:ln/>
        </p:spPr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1. Основными видами деятельности </a:t>
            </a:r>
            <a:r>
              <a:rPr lang="ru-RU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центров поддержки предпринимательства 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являются: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финансовое сопровождение деятельности субъектов малого и среднего предпринимательства (</a:t>
            </a:r>
            <a:r>
              <a:rPr lang="ru-RU" sz="1200" kern="120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бюджетирование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, оптимизация налогообложения, бухгалтерские услуги, привлечение инвестиций и займов);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маркетинговое сопровождение деятельности субъектов малого и среднего предпринимательства (выработка маркетинговой стратегии и планов, рекламные кампании, дизайн, выставочные мероприятия, разработка и продвижение бренда, организация системы сбыта);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патентно-лицензионное сопровождение деятельности субъектов малого и среднего предпринимательства (формирование патентно-лицензионной политики, патентование, разработка лицензионных договоров, определение цены лицензий);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юридическое и информационное сопровождение деятельности субъектов малого и среднего предпринимательства;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организация сертификации товаров, работ и услуг;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услуги, направленные на повышение доступности для малых и средних предприятий кредитных и иных финансовых ресурсов;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услуги подбора персонала, а также оформления необходимых документов для приема на работу, в том числе разрешений на право привлечения иностранной рабочей силы;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иные консультационные услуги в целях содействия развитию предпринимательской деятельности;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проведение для малых и средних предприятий семинаров, конференций, форумов, круглых столов, издание пособий;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организация и реализация специальных программ обучения для малых и средних предприятий, организаций инфраструктуры поддержки субъектов малого и среднего предпринимательства с целью повышения их квалификации по вопросам, связанным с реализацией инновационной продукции и экспортом товаров, работ, услуг.</a:t>
            </a:r>
          </a:p>
          <a:p>
            <a:pPr>
              <a:buFontTx/>
              <a:buChar char="-"/>
            </a:pPr>
            <a:endParaRPr lang="ru-RU" sz="1200" kern="1200" dirty="0" smtClean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2. В соответствии с проектом</a:t>
            </a:r>
            <a:r>
              <a:rPr lang="ru-RU" sz="1200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Приказа Минэкономразвития РФ возможно п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редоставление субсидий </a:t>
            </a:r>
            <a:r>
              <a:rPr lang="ru-RU" sz="1200" b="1" kern="120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микрофинансовым</a:t>
            </a:r>
            <a:r>
              <a:rPr lang="ru-RU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организациям 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по потерям, понесенным при предоставлении </a:t>
            </a:r>
            <a:r>
              <a:rPr lang="ru-RU" sz="1200" kern="120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микрозаймов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субъектам малого и среднего предпринимательства, пострадавшим в результате чрезвычайной ситуации.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Предоставление займов (кредитов) </a:t>
            </a:r>
            <a:r>
              <a:rPr lang="ru-RU" sz="1200" kern="120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микрофинансовой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организацией субъектам малого и среднего предпринимательства, пострадавшим в результате чрезвычайной ситуации, осуществляется с учетом следующих условий: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а) процентная ставка – не более 0,5 процентов годовых;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б) возможность предоставления и (или) пролонгации сроков займа – до 3 (трех) лет.</a:t>
            </a:r>
          </a:p>
          <a:p>
            <a:pPr eaLnBrk="1" hangingPunct="1"/>
            <a:endParaRPr lang="ru-RU" dirty="0" smtClean="0"/>
          </a:p>
        </p:txBody>
      </p:sp>
      <p:sp>
        <p:nvSpPr>
          <p:cNvPr id="35844" name="Номер слайда 4"/>
          <p:cNvSpPr txBox="1">
            <a:spLocks noGrp="1"/>
          </p:cNvSpPr>
          <p:nvPr/>
        </p:nvSpPr>
        <p:spPr bwMode="auto">
          <a:xfrm>
            <a:off x="5919788" y="9461500"/>
            <a:ext cx="539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 defTabSz="8953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AE4370A6-483F-41FC-837F-F5D8085C59A6}" type="slidenum">
              <a:rPr lang="en-US" sz="1100">
                <a:solidFill>
                  <a:schemeClr val="tx1"/>
                </a:solidFill>
                <a:latin typeface="Calibri" pitchFamily="34" charset="0"/>
              </a:rPr>
              <a:pPr algn="r" defTabSz="89535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sz="110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495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06413" y="328613"/>
            <a:ext cx="6005512" cy="4503737"/>
          </a:xfrm>
          <a:noFill/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xfrm>
            <a:off x="447675" y="5011738"/>
            <a:ext cx="6121400" cy="4384675"/>
          </a:xfrm>
          <a:noFill/>
          <a:ln/>
        </p:spPr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1. Основными видами деятельности </a:t>
            </a:r>
            <a:r>
              <a:rPr lang="ru-RU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центров поддержки предпринимательства 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являются: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финансовое сопровождение деятельности субъектов малого и среднего предпринимательства (</a:t>
            </a:r>
            <a:r>
              <a:rPr lang="ru-RU" sz="1200" kern="120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бюджетирование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, оптимизация налогообложения, бухгалтерские услуги, привлечение инвестиций и займов);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маркетинговое сопровождение деятельности субъектов малого и среднего предпринимательства (выработка маркетинговой стратегии и планов, рекламные кампании, дизайн, выставочные мероприятия, разработка и продвижение бренда, организация системы сбыта);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патентно-лицензионное сопровождение деятельности субъектов малого и среднего предпринимательства (формирование патентно-лицензионной политики, патентование, разработка лицензионных договоров, определение цены лицензий);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юридическое и информационное сопровождение деятельности субъектов малого и среднего предпринимательства;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организация сертификации товаров, работ и услуг;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услуги, направленные на повышение доступности для малых и средних предприятий кредитных и иных финансовых ресурсов;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услуги подбора персонала, а также оформления необходимых документов для приема на работу, в том числе разрешений на право привлечения иностранной рабочей силы;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иные консультационные услуги в целях содействия развитию предпринимательской деятельности;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- проведение для малых и средних предприятий семинаров, конференций, форумов, круглых столов, издание пособий;</a:t>
            </a:r>
          </a:p>
          <a:p>
            <a:pPr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организация и реализация специальных программ обучения для малых и средних предприятий, организаций инфраструктуры поддержки субъектов малого и среднего предпринимательства с целью повышения их квалификации по вопросам, связанным с реализацией инновационной продукции и экспортом товаров, работ, услуг.</a:t>
            </a:r>
          </a:p>
          <a:p>
            <a:pPr>
              <a:buFontTx/>
              <a:buChar char="-"/>
            </a:pPr>
            <a:endParaRPr lang="ru-RU" sz="1200" kern="1200" dirty="0" smtClean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2. В соответствии с проектом</a:t>
            </a:r>
            <a:r>
              <a:rPr lang="ru-RU" sz="1200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Приказа Минэкономразвития РФ возможно п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редоставление субсидий </a:t>
            </a:r>
            <a:r>
              <a:rPr lang="ru-RU" sz="1200" b="1" kern="120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микрофинансовым</a:t>
            </a:r>
            <a:r>
              <a:rPr lang="ru-RU" sz="1200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организациям 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по потерям, понесенным при предоставлении </a:t>
            </a:r>
            <a:r>
              <a:rPr lang="ru-RU" sz="1200" kern="120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микрозаймов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субъектам малого и среднего предпринимательства, пострадавшим в результате чрезвычайной ситуации.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Предоставление займов (кредитов) </a:t>
            </a:r>
            <a:r>
              <a:rPr lang="ru-RU" sz="1200" kern="120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микрофинансовой</a:t>
            </a:r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 организацией субъектам малого и среднего предпринимательства, пострадавшим в результате чрезвычайной ситуации, осуществляется с учетом следующих условий: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а) процентная ставка – не более 0,5 процентов годовых;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rPr>
              <a:t>б) возможность предоставления и (или) пролонгации сроков займа – до 3 (трех) лет.</a:t>
            </a:r>
          </a:p>
          <a:p>
            <a:pPr eaLnBrk="1" hangingPunct="1"/>
            <a:endParaRPr lang="ru-RU" dirty="0" smtClean="0"/>
          </a:p>
        </p:txBody>
      </p:sp>
      <p:sp>
        <p:nvSpPr>
          <p:cNvPr id="35844" name="Номер слайда 4"/>
          <p:cNvSpPr txBox="1">
            <a:spLocks noGrp="1"/>
          </p:cNvSpPr>
          <p:nvPr/>
        </p:nvSpPr>
        <p:spPr bwMode="auto">
          <a:xfrm>
            <a:off x="5919788" y="9461500"/>
            <a:ext cx="539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 defTabSz="8953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AE4370A6-483F-41FC-837F-F5D8085C59A6}" type="slidenum">
              <a:rPr lang="en-US" sz="1100">
                <a:solidFill>
                  <a:schemeClr val="tx1"/>
                </a:solidFill>
                <a:latin typeface="Calibri" pitchFamily="34" charset="0"/>
              </a:rPr>
              <a:pPr algn="r" defTabSz="89535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sz="110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82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48149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kumimoji="1" lang="ru-RU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kumimoji="1" lang="ru-RU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ru-RU" sz="180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ru-RU" sz="180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9319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319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5AB96-7DCF-4931-87E3-E975D4EF8154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EFD4C-068B-4127-9EE2-4FC19DFFB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4B545-FF58-4810-A957-834318C32F6F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40CE1-0A49-4C2D-A70F-5D067B21FC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870438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DFAF0C-5C4E-4177-BA3D-26E56E5078D2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F8813F-D49E-4E4B-88F1-EC4D196DFA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90430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79F85E-5A50-4562-8E10-0E954215BD6C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AD2B49-9977-4D88-9272-8CED4019D8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61915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227F39-BFA5-4A75-BCAC-2AB5A096D072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9C976-A150-433B-8FE3-AF42304645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91375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B6B23D-E53D-4ADF-A158-5B5AE98D5EFD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5E218B-9A08-44E5-B31F-F9D151A02E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418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56087E-322A-4438-9165-6F5705B66F9A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A90275-3F9A-4D85-A106-7B4870EF6A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593432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85FB91-71E5-4D29-80AD-728B12B0B6A7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D4FF4-7BA3-427B-A7DD-2CA653E99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974123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88D1E9-80F2-423C-A247-BD0A74F43712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7C79F3-3E8D-42ED-A5B9-DF06B71F1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50464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90920C-BAF9-4A84-B9B0-0DCEE2F75F1B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36F0EF-494A-4E92-A6AC-96BCBAC4AE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82517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6569BE-6386-4666-BF02-1B44518C9DE1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7669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59FA8C-56D6-4E17-876B-161A9E500F50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58FDAA-67DE-407C-9951-A7C9E763D8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41095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" name="Rectangle 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8B396926-9B20-46DA-8119-1EBA59D36B05}" type="datetime1">
              <a:rPr lang="ru-RU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200" y="6248400"/>
            <a:ext cx="587375" cy="4889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26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9D851651-CC67-4322-A389-D9C85AEA5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</p:sldLayoutIdLst>
  <p:transition advClick="0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A351455-8AFE-4559-94AC-0DBE628E6B9E}" type="datetime1">
              <a:rPr lang="ru-RU" smtClean="0"/>
              <a:pPr>
                <a:defRPr/>
              </a:pPr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8D7E619-BDB9-4D17-BA48-0BBFC93EFC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931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irkutsk@ombudsmanbiz.ru" TargetMode="Externa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cpp-irkobl@mail.ru" TargetMode="Externa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7"/>
          <p:cNvSpPr txBox="1">
            <a:spLocks noChangeArrowheads="1"/>
          </p:cNvSpPr>
          <p:nvPr/>
        </p:nvSpPr>
        <p:spPr bwMode="auto">
          <a:xfrm>
            <a:off x="503237" y="858845"/>
            <a:ext cx="8137525" cy="36471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20000"/>
              </a:lnSpc>
              <a:spcBef>
                <a:spcPct val="50000"/>
              </a:spcBef>
            </a:pPr>
            <a:r>
              <a:rPr lang="ru-RU" sz="3000" b="1" dirty="0" smtClean="0">
                <a:solidFill>
                  <a:schemeClr val="accent2"/>
                </a:solidFill>
              </a:rPr>
              <a:t/>
            </a:r>
            <a:br>
              <a:rPr lang="ru-RU" sz="3000" b="1" dirty="0" smtClean="0">
                <a:solidFill>
                  <a:schemeClr val="accent2"/>
                </a:solidFill>
              </a:rPr>
            </a:br>
            <a:r>
              <a:rPr lang="ru-RU" sz="3000" b="1" dirty="0" smtClean="0">
                <a:solidFill>
                  <a:schemeClr val="accent2"/>
                </a:solidFill>
              </a:rPr>
              <a:t>ГОСУДАРСТВЕННАЯ ПОДДЕРЖКА МАЛОГО </a:t>
            </a:r>
            <a:r>
              <a:rPr lang="ru-RU" sz="3000" b="1" dirty="0">
                <a:solidFill>
                  <a:schemeClr val="accent2"/>
                </a:solidFill>
              </a:rPr>
              <a:t>И </a:t>
            </a:r>
            <a:r>
              <a:rPr lang="ru-RU" sz="3000" b="1" dirty="0" smtClean="0">
                <a:solidFill>
                  <a:schemeClr val="accent2"/>
                </a:solidFill>
              </a:rPr>
              <a:t>СРЕДНЕГО ПРЕДПРИНИМАТЕЛЬСТВА </a:t>
            </a:r>
            <a:r>
              <a:rPr lang="ru-RU" sz="3000" b="1" dirty="0">
                <a:solidFill>
                  <a:schemeClr val="accent2"/>
                </a:solidFill>
              </a:rPr>
              <a:t/>
            </a:r>
            <a:br>
              <a:rPr lang="ru-RU" sz="3000" b="1" dirty="0">
                <a:solidFill>
                  <a:schemeClr val="accent2"/>
                </a:solidFill>
              </a:rPr>
            </a:br>
            <a:r>
              <a:rPr lang="ru-RU" sz="3000" b="1" dirty="0">
                <a:solidFill>
                  <a:schemeClr val="accent2"/>
                </a:solidFill>
              </a:rPr>
              <a:t>В ИРКУТСКОЙ </a:t>
            </a:r>
            <a:r>
              <a:rPr lang="ru-RU" sz="3000" b="1" dirty="0" smtClean="0">
                <a:solidFill>
                  <a:schemeClr val="accent2"/>
                </a:solidFill>
              </a:rPr>
              <a:t>ОБЛАСТИ </a:t>
            </a:r>
            <a:endParaRPr lang="ru-RU" sz="3000" b="1" dirty="0">
              <a:solidFill>
                <a:schemeClr val="accent2"/>
              </a:solidFill>
            </a:endParaRPr>
          </a:p>
          <a:p>
            <a:pPr marL="342900" indent="-342900" algn="ctr">
              <a:lnSpc>
                <a:spcPct val="120000"/>
              </a:lnSpc>
              <a:spcBef>
                <a:spcPct val="50000"/>
              </a:spcBef>
            </a:pP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rgbClr val="81C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5064"/>
            <a:ext cx="9144000" cy="30480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528" y="1351801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Финансовая помощь в виде субсидий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43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На конкурсной основе СМСП предоставляются субсидии по следующим направлениям: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      Возмещение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затрат, связанных с реализацией  проектов по созданию центров времяпрепровождения детей (аренда помещения, ремонт, приобретение мебели, инвентаря и т.д.). Компенсируется 85 % от произведенных затрат, на одного получателя субсидия составляет не более 1 млн. рублей.  Условия и порядок предоставления субсидии регламентируется Постановлением Правительства Иркутской области от 18 ноября 2013 года №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529-пп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Адрес: Горького 31, каб.344. Телефон: 8(3952) 24-12-49.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ятиугольник 8"/>
          <p:cNvSpPr/>
          <p:nvPr/>
        </p:nvSpPr>
        <p:spPr>
          <a:xfrm>
            <a:off x="940804" y="2705005"/>
            <a:ext cx="216024" cy="14401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4"/>
          <p:cNvSpPr txBox="1">
            <a:spLocks/>
          </p:cNvSpPr>
          <p:nvPr/>
        </p:nvSpPr>
        <p:spPr bwMode="auto">
          <a:xfrm>
            <a:off x="323850" y="692696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Финансовая поддержка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738913203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414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На конкурсной основе СМСП предоставляются субсидии по следующим направлениям: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      Кроме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того на территории муниципального образования предоставляется субсидия начинающим предпринимателям – гранты начинающим, предприятие которых зарегистрировано и действует менее года на момент предоставления субсидии. Данная субсидия дается авансом с требованием использования собственных средств не менее 15%, максимальный размер на одного получателя составляет 300 тыс. рублей 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017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4"/>
          <p:cNvSpPr txBox="1">
            <a:spLocks/>
          </p:cNvSpPr>
          <p:nvPr/>
        </p:nvSpPr>
        <p:spPr bwMode="auto">
          <a:xfrm>
            <a:off x="323528" y="1268760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Финансовая помощь в виде субсидий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940804" y="2705005"/>
            <a:ext cx="216024" cy="14401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4"/>
          <p:cNvSpPr txBox="1">
            <a:spLocks/>
          </p:cNvSpPr>
          <p:nvPr/>
        </p:nvSpPr>
        <p:spPr bwMode="auto">
          <a:xfrm>
            <a:off x="323850" y="692696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Финансовая поддержка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395458572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9036" y="1704883"/>
            <a:ext cx="7560840" cy="399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конкурсной основе СМСП предоставляются субсидии по следующим направлениям: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       Министерства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сельского хозяйства Иркутской области:</a:t>
            </a:r>
          </a:p>
          <a:p>
            <a:pPr marL="628650" lvl="0" indent="-185738" algn="just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Гранты начинающим фермерам</a:t>
            </a:r>
          </a:p>
          <a:p>
            <a:pPr marL="628650" lvl="0" indent="-185738" algn="just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Субсидии для развития сельского хозяйства</a:t>
            </a:r>
          </a:p>
          <a:p>
            <a:pPr marL="628650" lvl="0" indent="-185738" algn="just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Субсидии на развитие овощеводства в закрытых грунтах</a:t>
            </a:r>
          </a:p>
          <a:p>
            <a:pPr marL="628650" lvl="0" indent="-185738" algn="just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Субсидии на развитие молочного животноводства</a:t>
            </a:r>
          </a:p>
          <a:p>
            <a:pPr marL="628650" lvl="0" indent="-185738" algn="just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Субсидии на развитие мясного скотоводства</a:t>
            </a:r>
          </a:p>
          <a:p>
            <a:pPr marL="628650" lvl="0" indent="-185738" algn="just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Развитие семейных животноводческих ферм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Адрес: г. Иркутск, ул. Горького, д. 31; телефон: 8 (3952) 24-32-55;  официальный сайт: agroline.irkobl.ru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.</a:t>
            </a:r>
            <a:endParaRPr lang="ru-RU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4"/>
          <p:cNvSpPr txBox="1">
            <a:spLocks/>
          </p:cNvSpPr>
          <p:nvPr/>
        </p:nvSpPr>
        <p:spPr bwMode="auto">
          <a:xfrm>
            <a:off x="323528" y="1279793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Финансовая помощь в виде субсидий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940804" y="2759597"/>
            <a:ext cx="216024" cy="14401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4"/>
          <p:cNvSpPr txBox="1">
            <a:spLocks/>
          </p:cNvSpPr>
          <p:nvPr/>
        </p:nvSpPr>
        <p:spPr bwMode="auto">
          <a:xfrm>
            <a:off x="323850" y="692696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Финансовая поддержка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28297526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2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05600" y="6400800"/>
            <a:ext cx="2133600" cy="457200"/>
          </a:xfrm>
        </p:spPr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20483" name="Заголовок 4"/>
          <p:cNvSpPr>
            <a:spLocks noGrp="1"/>
          </p:cNvSpPr>
          <p:nvPr>
            <p:ph type="title" idx="4294967295"/>
          </p:nvPr>
        </p:nvSpPr>
        <p:spPr>
          <a:xfrm>
            <a:off x="603250" y="-1042"/>
            <a:ext cx="8540750" cy="830997"/>
          </a:xfrm>
        </p:spPr>
        <p:txBody>
          <a:bodyPr vert="horz" lIns="0" tIns="0" rIns="0" bIns="0" rtlCol="0" anchor="b">
            <a:spAutoFit/>
          </a:bodyPr>
          <a:lstStyle/>
          <a:p>
            <a:pPr algn="ctr" fontAlgn="base"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</a:pPr>
            <a:r>
              <a:rPr lang="ru-RU" sz="2000" dirty="0">
                <a:solidFill>
                  <a:schemeClr val="accent2"/>
                </a:solidFill>
              </a:rPr>
              <a:t/>
            </a:r>
            <a:br>
              <a:rPr lang="ru-RU" sz="2000" dirty="0">
                <a:solidFill>
                  <a:schemeClr val="accent2"/>
                </a:solidFill>
              </a:rPr>
            </a:br>
            <a:r>
              <a:rPr lang="ru-RU" sz="2000" dirty="0">
                <a:solidFill>
                  <a:schemeClr val="accent2"/>
                </a:solidFill>
              </a:rPr>
              <a:t/>
            </a:r>
            <a:br>
              <a:rPr lang="ru-RU" sz="2000" dirty="0">
                <a:solidFill>
                  <a:schemeClr val="accent2"/>
                </a:solidFill>
              </a:rPr>
            </a:br>
            <a:endParaRPr lang="ru-RU" sz="2000" dirty="0">
              <a:solidFill>
                <a:schemeClr val="accent2"/>
              </a:solidFill>
            </a:endParaRPr>
          </a:p>
        </p:txBody>
      </p:sp>
      <p:sp>
        <p:nvSpPr>
          <p:cNvPr id="24581" name="Прямоугольник 148"/>
          <p:cNvSpPr>
            <a:spLocks noChangeArrowheads="1"/>
          </p:cNvSpPr>
          <p:nvPr/>
        </p:nvSpPr>
        <p:spPr bwMode="auto">
          <a:xfrm>
            <a:off x="6410325" y="5783263"/>
            <a:ext cx="2501900" cy="584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3286" tIns="46643" rIns="93286" bIns="46643"/>
          <a:lstStyle/>
          <a:p>
            <a:pPr algn="ctr" defTabSz="9334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 b="1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468313" y="1412875"/>
            <a:ext cx="8351837" cy="1020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7550" lvl="4" algn="ctr">
              <a:buClr>
                <a:schemeClr val="tx1"/>
              </a:buClr>
            </a:pPr>
            <a:endParaRPr lang="ru-RU" sz="1600" dirty="0">
              <a:solidFill>
                <a:schemeClr val="tx1"/>
              </a:solidFill>
            </a:endParaRPr>
          </a:p>
          <a:p>
            <a:pPr marL="717550" lvl="4" algn="ctr">
              <a:buClr>
                <a:schemeClr val="tx1"/>
              </a:buClr>
            </a:pPr>
            <a:endParaRPr lang="ru-RU" sz="1600" dirty="0">
              <a:solidFill>
                <a:schemeClr val="tx1"/>
              </a:solidFill>
            </a:endParaRPr>
          </a:p>
          <a:p>
            <a:pPr marL="717550" lvl="4" algn="ctr">
              <a:buClr>
                <a:schemeClr val="tx1"/>
              </a:buClr>
            </a:pPr>
            <a:endParaRPr lang="ru-RU" sz="1600" dirty="0">
              <a:solidFill>
                <a:schemeClr val="tx1"/>
              </a:solidFill>
            </a:endParaRPr>
          </a:p>
          <a:p>
            <a:pPr marL="717550" lvl="4">
              <a:buClr>
                <a:schemeClr val="tx1"/>
              </a:buClr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50" y="1340768"/>
            <a:ext cx="8501122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Быть субъектом МСП;</a:t>
            </a:r>
          </a:p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Отсутствие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задолженности по платежам в бюджеты всех уровней бюджетной системы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РФ и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государственные внебюджетные фонды;</a:t>
            </a:r>
          </a:p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Не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находятся в стадии реорганизации, ликвидации или банкротства, деятельность не приостановлена в соответствии с законодательством Российской Федерации</a:t>
            </a:r>
            <a:r>
              <a:rPr lang="en-US" sz="1500" dirty="0" smtClean="0">
                <a:solidFill>
                  <a:schemeClr val="tx1"/>
                </a:solidFill>
                <a:latin typeface="+mj-lt"/>
              </a:rPr>
              <a:t>;</a:t>
            </a:r>
            <a:endParaRPr lang="ru-RU" sz="1500" dirty="0" smtClean="0">
              <a:solidFill>
                <a:schemeClr val="tx1"/>
              </a:solidFill>
              <a:latin typeface="+mj-lt"/>
            </a:endParaRPr>
          </a:p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Не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являются производителями и продавцами подакцизных товаров, а также не добывают и не реализуют полезные ископаемые (за исключением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общераспространенных);</a:t>
            </a:r>
          </a:p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tx1"/>
                </a:solidFill>
                <a:latin typeface="+mj-lt"/>
              </a:rPr>
              <a:t>Н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е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являются участниками соглашения о разделе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продукции;</a:t>
            </a:r>
          </a:p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tx1"/>
                </a:solidFill>
                <a:latin typeface="+mj-lt"/>
              </a:rPr>
              <a:t>Н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е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осуществляют предпринимательскую деятельность в сфере игорного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бизнеса;</a:t>
            </a:r>
          </a:p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tx1"/>
                </a:solidFill>
                <a:latin typeface="+mj-lt"/>
              </a:rPr>
              <a:t>Я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вляются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резидентами Российской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Федерации;</a:t>
            </a:r>
          </a:p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tx1"/>
                </a:solidFill>
                <a:latin typeface="+mj-lt"/>
              </a:rPr>
              <a:t>Н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е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являются кредитной организацией (за исключением </a:t>
            </a:r>
            <a:r>
              <a:rPr lang="ru-RU" sz="1500" dirty="0" err="1">
                <a:solidFill>
                  <a:schemeClr val="tx1"/>
                </a:solidFill>
                <a:latin typeface="+mj-lt"/>
              </a:rPr>
              <a:t>микрофинансовых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 организаций), страховой организацией (за исключением потребительских кооперативов), инвестиционным фондом, негосударственным пенсионным фондом, профессиональным участником рынка ценных бумаг,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ломбардом;</a:t>
            </a:r>
          </a:p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Не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допустили фактов нарушения порядка, условий и обеспечили целевое использование ранее предоставленных субсидий в течение трех лет с момента их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получения;</a:t>
            </a:r>
          </a:p>
          <a:p>
            <a:pPr marL="285750" indent="-285750" algn="just">
              <a:lnSpc>
                <a:spcPct val="10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1500" dirty="0">
                <a:solidFill>
                  <a:schemeClr val="tx1"/>
                </a:solidFill>
                <a:latin typeface="+mj-lt"/>
              </a:rPr>
              <a:t>Н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е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предоставлена аналогичная субсидия в течение трех лет до подачи документов для участия в конкурсе (за исключением субсидии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для </a:t>
            </a:r>
            <a:r>
              <a:rPr lang="ru-RU" sz="1500" dirty="0" err="1" smtClean="0">
                <a:solidFill>
                  <a:schemeClr val="tx1"/>
                </a:solidFill>
                <a:latin typeface="+mj-lt"/>
              </a:rPr>
              <a:t>микрофинансовых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500" dirty="0">
                <a:solidFill>
                  <a:schemeClr val="tx1"/>
                </a:solidFill>
                <a:latin typeface="+mj-lt"/>
              </a:rPr>
              <a:t>организаций).</a:t>
            </a:r>
          </a:p>
          <a:p>
            <a:pPr marL="285750" indent="-285750" algn="just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endParaRPr lang="ru-RU" sz="1600" dirty="0">
              <a:latin typeface="+mj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sp>
        <p:nvSpPr>
          <p:cNvPr id="16" name="Заголовок 4"/>
          <p:cNvSpPr txBox="1">
            <a:spLocks/>
          </p:cNvSpPr>
          <p:nvPr/>
        </p:nvSpPr>
        <p:spPr bwMode="auto">
          <a:xfrm>
            <a:off x="323528" y="1135777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Условия предоставления субсидий</a:t>
            </a:r>
            <a:endParaRPr lang="ru-RU" dirty="0"/>
          </a:p>
        </p:txBody>
      </p:sp>
      <p:cxnSp>
        <p:nvCxnSpPr>
          <p:cNvPr id="17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4"/>
          <p:cNvSpPr txBox="1">
            <a:spLocks/>
          </p:cNvSpPr>
          <p:nvPr/>
        </p:nvSpPr>
        <p:spPr bwMode="auto">
          <a:xfrm>
            <a:off x="323850" y="692696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Финансовая поддержка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4022021262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1207785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Возмещение затрат на выставочно-ярмарочную деятельность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356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Возмещение затрат на аренду выставочных площадей, а также организационные взносы за участие в выставках и ярмарках, проводимых на территории РФ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Возмещение осуществляется Фондом ЦПП за участие в ярмарках и выставках, проводимых на территории РФ из расчёта 5 000руб. на одного человека.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Адрес: </a:t>
            </a: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664011 г. Иркутск, ул. Рабочая 2А/4 БЦ Премьер, оф. 421.</a:t>
            </a:r>
            <a:b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Телефон</a:t>
            </a: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: 8(3952) </a:t>
            </a:r>
            <a:r>
              <a:rPr lang="ru-RU" sz="1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500-727.</a:t>
            </a:r>
            <a:endParaRPr lang="ru-RU" sz="1600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4"/>
          <p:cNvSpPr txBox="1">
            <a:spLocks/>
          </p:cNvSpPr>
          <p:nvPr/>
        </p:nvSpPr>
        <p:spPr bwMode="auto">
          <a:xfrm>
            <a:off x="323850" y="692696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Финансовая поддержка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562604734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1207785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Поручительства в банке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С 2009 года Правительством Иркутской области создана некоммерческая организация </a:t>
            </a: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«Иркутский областной </a:t>
            </a:r>
            <a:r>
              <a:rPr lang="ru-RU" sz="1600" u="sng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Гарантийный фонд»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,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которая выступает поручителем перед банками за предпринимателей при недостатке у них собственных средств. </a:t>
            </a:r>
            <a:endParaRPr lang="ru-RU" sz="1600" dirty="0" smtClean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Иркутский областной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Гарантийный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фонд  г. Иркутск, ул. Рабочая,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2а/4 </a:t>
            </a:r>
            <a:b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БЦ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Премьер;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офис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-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501;тел/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факс (3952) 25-85-20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4"/>
          <p:cNvSpPr txBox="1">
            <a:spLocks/>
          </p:cNvSpPr>
          <p:nvPr/>
        </p:nvSpPr>
        <p:spPr bwMode="auto">
          <a:xfrm>
            <a:off x="323850" y="692696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Финансовая поддержка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98745388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763786"/>
            <a:ext cx="86407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Поддержка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в области инвестиционной деятельности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3988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С 2013 года при поддержке министерства экономического развития Иркутской области действует акселерационная программа </a:t>
            </a:r>
            <a:r>
              <a:rPr lang="ru-RU" sz="1600" dirty="0" err="1">
                <a:solidFill>
                  <a:schemeClr val="tx1"/>
                </a:solidFill>
                <a:latin typeface="+mj-lt"/>
              </a:rPr>
              <a:t>стартап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-школы «Тайга». 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За полтора года акселерационную программу прошли 130 проектов, 20 проектов привлекли инвестиции на сумму свыше 50-ти млн. рублей, 40 проектов вывели свои продукты на рынок.</a:t>
            </a:r>
          </a:p>
          <a:p>
            <a:pPr marL="285750" lvl="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Заявки на участие принимаются в электронном виде на сайте: http://startuptaiga.ru/join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Обучение осуществляется на бесплатной основе. Может проходить 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удаленно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через интернет.</a:t>
            </a:r>
          </a:p>
          <a:p>
            <a:pPr marL="9017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82803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1177007"/>
            <a:ext cx="86407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Фонд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Бортника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4116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    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Программа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«Старт»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Цель: поддержка малых инновационных производственных предприятий, находящихся на начальной стадии развития и имеющих большой потенциал коммерциализации.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Финансирование осуществляется в 3 этапа. Первый «посевной» этап - до 1 млн. рублей. Второй этап - до 2 млн. рублей, важное условие – привлечение внебюджетного инвестора. Третий этап - до 3 млн. рублей. На основании сложившейся практики и опыта проведения программы рекомендуемый срок выполнения работ по каждому этапу – 12 месяцев. 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Оформление и подача заявок происходит в сети Интернет по адресу http://online.fasie.ru.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ятиугольник 8"/>
          <p:cNvSpPr/>
          <p:nvPr/>
        </p:nvSpPr>
        <p:spPr>
          <a:xfrm>
            <a:off x="892732" y="1916832"/>
            <a:ext cx="216024" cy="14401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4"/>
          <p:cNvSpPr txBox="1">
            <a:spLocks/>
          </p:cNvSpPr>
          <p:nvPr/>
        </p:nvSpPr>
        <p:spPr bwMode="auto">
          <a:xfrm>
            <a:off x="323850" y="763786"/>
            <a:ext cx="86407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Поддержка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в области инвестиционной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77067194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    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Конкурс «Коммерциализация»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Цель конкурса – оказание финансовой поддержки малым инновационным предприятиям, завершившим стадию НИОКР по разработке инновационной продукции и планирующим создание или расширение производства для ее коммерциализации.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Гранты предоставляются малым инновационным предприятиям в размере не более 15 млн. рублей, при условии 100% </a:t>
            </a:r>
            <a:r>
              <a:rPr lang="ru-RU" sz="1600" dirty="0" err="1">
                <a:solidFill>
                  <a:schemeClr val="tx1"/>
                </a:solidFill>
                <a:latin typeface="+mj-lt"/>
              </a:rPr>
              <a:t>софинансирования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 из внебюджетных средств, прошедшим конкурсный отбор на право получения гранта. 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Оформление и подача заявок происходит в сети Интернет по адресу http://online.fasie.ru.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4"/>
          <p:cNvSpPr txBox="1">
            <a:spLocks/>
          </p:cNvSpPr>
          <p:nvPr/>
        </p:nvSpPr>
        <p:spPr bwMode="auto">
          <a:xfrm>
            <a:off x="323850" y="1177007"/>
            <a:ext cx="86407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Фонд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Бортника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892732" y="1916832"/>
            <a:ext cx="216024" cy="14401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4"/>
          <p:cNvSpPr txBox="1">
            <a:spLocks/>
          </p:cNvSpPr>
          <p:nvPr/>
        </p:nvSpPr>
        <p:spPr bwMode="auto">
          <a:xfrm>
            <a:off x="323850" y="763786"/>
            <a:ext cx="86407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Поддержка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в области инвестиционной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4235284633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     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Конкурс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«Кооперация»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Цель Программы - расширение практики вовлечения организаций малого наукоемкого предпринимательства для развития продуктовых линеек производственных компаний со сформированной сетью сбыта, создания новых и обновления.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На основании конкурсного отбора Фонд содействует бюджетному финансированию проектов для выполнения НИОКР. Размер финансирования – до 20 млн руб. Срок выполнения проектов – до 24 месяцев.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Оформление и подача заявок происходит в сети Интернет по адресу http://online.fasie.ru.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4"/>
          <p:cNvSpPr txBox="1">
            <a:spLocks/>
          </p:cNvSpPr>
          <p:nvPr/>
        </p:nvSpPr>
        <p:spPr bwMode="auto">
          <a:xfrm>
            <a:off x="323850" y="1177007"/>
            <a:ext cx="86407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Фонд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Бортника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892732" y="1916832"/>
            <a:ext cx="216024" cy="14401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4"/>
          <p:cNvSpPr txBox="1">
            <a:spLocks/>
          </p:cNvSpPr>
          <p:nvPr/>
        </p:nvSpPr>
        <p:spPr bwMode="auto">
          <a:xfrm>
            <a:off x="323850" y="763786"/>
            <a:ext cx="86407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Поддержка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в области инвестиционной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946191928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323528" y="163092"/>
            <a:ext cx="86407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kern="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Кто является субъектом малого и среднего  предпринимательства?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340768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8056" indent="-384048" algn="just" fontAlgn="auto"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marL="448056" indent="-384048"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302523"/>
              </p:ext>
            </p:extLst>
          </p:nvPr>
        </p:nvGraphicFramePr>
        <p:xfrm>
          <a:off x="1128867" y="1409321"/>
          <a:ext cx="6984777" cy="280831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28259"/>
                <a:gridCol w="2328259"/>
                <a:gridCol w="2328259"/>
              </a:tblGrid>
              <a:tr h="662009">
                <a:tc>
                  <a:txBody>
                    <a:bodyPr/>
                    <a:lstStyle/>
                    <a:p>
                      <a:r>
                        <a:rPr lang="ru-RU" dirty="0" smtClean="0"/>
                        <a:t>Категория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Численность работников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Выручка (предельные значения)</a:t>
                      </a:r>
                      <a:endParaRPr lang="ru-RU" dirty="0"/>
                    </a:p>
                  </a:txBody>
                  <a:tcPr/>
                </a:tc>
              </a:tr>
              <a:tr h="715434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Микропредприятие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более 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120 млн. рублей</a:t>
                      </a:r>
                      <a:endParaRPr lang="ru-RU" dirty="0"/>
                    </a:p>
                  </a:txBody>
                  <a:tcPr/>
                </a:tc>
              </a:tr>
              <a:tr h="715434">
                <a:tc>
                  <a:txBody>
                    <a:bodyPr/>
                    <a:lstStyle/>
                    <a:p>
                      <a:r>
                        <a:rPr lang="ru-RU" dirty="0" smtClean="0"/>
                        <a:t>Малое</a:t>
                      </a:r>
                      <a:r>
                        <a:rPr lang="ru-RU" baseline="0" dirty="0" smtClean="0"/>
                        <a:t> предприятие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16-100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800 млн. рублей</a:t>
                      </a:r>
                      <a:endParaRPr lang="ru-RU" dirty="0"/>
                    </a:p>
                  </a:txBody>
                  <a:tcPr/>
                </a:tc>
              </a:tr>
              <a:tr h="715434"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Среднее предприятие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101-250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2000 млн. рублей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48360" y="4725144"/>
            <a:ext cx="665203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Юридические лица, индивидуальные предприниматели - производители товаров, работ и услуг, зарегистрированные и осуществляющие свою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деятельность на территории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Иркутской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области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1227971" y="4793384"/>
            <a:ext cx="216589" cy="521652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05600" y="6400800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ru-RU" dirty="0"/>
              <a:t>2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794564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Защита прав предпринимателей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613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С января 2014 года на территории действует государственный орган, созданный Правительством Иркутской области – уполномоченный по защите прав предпринимателей Иркутской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области.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Данный орган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вправе принимать участие в проверках, проводимых у предпринимателей, рассматривать поступившие к нему жалобы предпринимателей о различных нарушениях в сфере ведения предпринимательской деятельности, выступает с законодательной инициативой в сфере предпринимательства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alt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Уполномоченный по защите прав предпринимателей в Иркутской области - Москаленко Алексей Алексеевич. Адрес: Иркутск, бульвар Гагарина, 74, этаж 4. Телефон/факс приемной: (3952) 488-535. E-</a:t>
            </a:r>
            <a:r>
              <a:rPr lang="ru-RU" altLang="ru-RU" sz="1600" dirty="0" err="1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mail</a:t>
            </a:r>
            <a:r>
              <a:rPr lang="ru-RU" alt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:</a:t>
            </a:r>
            <a:r>
              <a:rPr lang="ru-RU" alt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hlinkClick r:id="rId2"/>
              </a:rPr>
              <a:t>irkutsk@ombudsmanbiz.ru</a:t>
            </a:r>
            <a:endParaRPr lang="ru-RU" alt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endParaRPr lang="ru-RU" sz="1600" dirty="0" smtClean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017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457148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2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05600" y="6400800"/>
            <a:ext cx="2133600" cy="457200"/>
          </a:xfrm>
        </p:spPr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20483" name="Заголовок 4"/>
          <p:cNvSpPr>
            <a:spLocks noGrp="1"/>
          </p:cNvSpPr>
          <p:nvPr>
            <p:ph type="title" idx="4294967295"/>
          </p:nvPr>
        </p:nvSpPr>
        <p:spPr>
          <a:xfrm>
            <a:off x="373856" y="-50825"/>
            <a:ext cx="8540750" cy="1107996"/>
          </a:xfrm>
        </p:spPr>
        <p:txBody>
          <a:bodyPr wrap="square" lIns="0" tIns="0" rIns="0" bIns="0" anchor="b">
            <a:spAutoFit/>
          </a:bodyPr>
          <a:lstStyle/>
          <a:p>
            <a:pPr algn="ctr" eaLnBrk="1" hangingPunct="1">
              <a:defRPr/>
            </a:pPr>
            <a:r>
              <a:rPr lang="ru-RU" sz="2000" kern="1200" dirty="0">
                <a:solidFill>
                  <a:schemeClr val="bg2"/>
                </a:solidFill>
                <a:ea typeface="+mn-ea"/>
                <a:cs typeface="+mn-cs"/>
              </a:rPr>
              <a:t/>
            </a:r>
            <a:br>
              <a:rPr lang="ru-RU" sz="2000" kern="1200" dirty="0">
                <a:solidFill>
                  <a:schemeClr val="bg2"/>
                </a:solidFill>
                <a:ea typeface="+mn-ea"/>
                <a:cs typeface="+mn-cs"/>
              </a:rPr>
            </a:br>
            <a:r>
              <a:rPr lang="ru-RU" sz="2000" kern="1200" dirty="0">
                <a:solidFill>
                  <a:schemeClr val="bg2"/>
                </a:solidFill>
                <a:ea typeface="+mn-ea"/>
                <a:cs typeface="+mn-cs"/>
              </a:rPr>
              <a:t/>
            </a:r>
            <a:br>
              <a:rPr lang="ru-RU" sz="2000" kern="1200" dirty="0">
                <a:solidFill>
                  <a:schemeClr val="bg2"/>
                </a:solidFill>
                <a:ea typeface="+mn-ea"/>
                <a:cs typeface="+mn-cs"/>
              </a:rPr>
            </a:br>
            <a:r>
              <a:rPr lang="ru-RU" sz="2000" dirty="0">
                <a:solidFill>
                  <a:schemeClr val="accent2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</a:p>
        </p:txBody>
      </p:sp>
      <p:sp>
        <p:nvSpPr>
          <p:cNvPr id="24581" name="Прямоугольник 148"/>
          <p:cNvSpPr>
            <a:spLocks noChangeArrowheads="1"/>
          </p:cNvSpPr>
          <p:nvPr/>
        </p:nvSpPr>
        <p:spPr bwMode="auto">
          <a:xfrm>
            <a:off x="6410325" y="5783263"/>
            <a:ext cx="2501900" cy="584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3286" tIns="46643" rIns="93286" bIns="46643"/>
          <a:lstStyle/>
          <a:p>
            <a:pPr algn="ctr" defTabSz="9334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 b="1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878" y="1428736"/>
            <a:ext cx="8501122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14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0596" y="1176590"/>
            <a:ext cx="75084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ru-RU" sz="2800" b="1" dirty="0">
                <a:ln w="0"/>
                <a:solidFill>
                  <a:srgbClr val="49701E"/>
                </a:solidFill>
                <a:effectLst>
                  <a:reflection blurRad="6350" stA="53000" endA="300" endPos="35500" dir="5400000" sy="-90000" algn="bl" rotWithShape="0"/>
                </a:effectLst>
                <a:latin typeface="CentSchbkCyrill BT" panose="02040603050705020303" pitchFamily="18" charset="-52"/>
              </a:rPr>
              <a:t>Организационная структура Фонда с 2015г.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9577" y="1924198"/>
            <a:ext cx="6809308" cy="415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8852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2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05600" y="6400800"/>
            <a:ext cx="2133600" cy="457200"/>
          </a:xfrm>
        </p:spPr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20483" name="Заголовок 4"/>
          <p:cNvSpPr>
            <a:spLocks noGrp="1"/>
          </p:cNvSpPr>
          <p:nvPr>
            <p:ph type="title" idx="4294967295"/>
          </p:nvPr>
        </p:nvSpPr>
        <p:spPr>
          <a:xfrm>
            <a:off x="373856" y="-50825"/>
            <a:ext cx="8540750" cy="1107996"/>
          </a:xfrm>
        </p:spPr>
        <p:txBody>
          <a:bodyPr wrap="square" lIns="0" tIns="0" rIns="0" bIns="0" anchor="b">
            <a:spAutoFit/>
          </a:bodyPr>
          <a:lstStyle/>
          <a:p>
            <a:pPr algn="ctr" eaLnBrk="1" hangingPunct="1">
              <a:defRPr/>
            </a:pPr>
            <a:r>
              <a:rPr lang="ru-RU" sz="2000" kern="1200" dirty="0">
                <a:solidFill>
                  <a:schemeClr val="bg2"/>
                </a:solidFill>
                <a:ea typeface="+mn-ea"/>
                <a:cs typeface="+mn-cs"/>
              </a:rPr>
              <a:t/>
            </a:r>
            <a:br>
              <a:rPr lang="ru-RU" sz="2000" kern="1200" dirty="0">
                <a:solidFill>
                  <a:schemeClr val="bg2"/>
                </a:solidFill>
                <a:ea typeface="+mn-ea"/>
                <a:cs typeface="+mn-cs"/>
              </a:rPr>
            </a:br>
            <a:r>
              <a:rPr lang="ru-RU" sz="2000" kern="1200" dirty="0">
                <a:solidFill>
                  <a:schemeClr val="bg2"/>
                </a:solidFill>
                <a:ea typeface="+mn-ea"/>
                <a:cs typeface="+mn-cs"/>
              </a:rPr>
              <a:t/>
            </a:r>
            <a:br>
              <a:rPr lang="ru-RU" sz="2000" kern="1200" dirty="0">
                <a:solidFill>
                  <a:schemeClr val="bg2"/>
                </a:solidFill>
                <a:ea typeface="+mn-ea"/>
                <a:cs typeface="+mn-cs"/>
              </a:rPr>
            </a:br>
            <a:r>
              <a:rPr lang="ru-RU" sz="2000" dirty="0">
                <a:solidFill>
                  <a:schemeClr val="accent2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</a:p>
        </p:txBody>
      </p:sp>
      <p:sp>
        <p:nvSpPr>
          <p:cNvPr id="24581" name="Прямоугольник 148"/>
          <p:cNvSpPr>
            <a:spLocks noChangeArrowheads="1"/>
          </p:cNvSpPr>
          <p:nvPr/>
        </p:nvSpPr>
        <p:spPr bwMode="auto">
          <a:xfrm>
            <a:off x="6410325" y="5783263"/>
            <a:ext cx="2501900" cy="584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3286" tIns="46643" rIns="93286" bIns="46643"/>
          <a:lstStyle/>
          <a:p>
            <a:pPr algn="ctr" defTabSz="9334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 b="1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468313" y="1071546"/>
            <a:ext cx="8351837" cy="7817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17550" lvl="4" algn="ctr">
              <a:buClr>
                <a:schemeClr val="tx1"/>
              </a:buClr>
            </a:pPr>
            <a:endParaRPr lang="ru-RU" sz="1600" dirty="0">
              <a:solidFill>
                <a:schemeClr val="tx1"/>
              </a:solidFill>
            </a:endParaRPr>
          </a:p>
          <a:p>
            <a:pPr marL="717550" lvl="4" algn="ctr">
              <a:buClr>
                <a:schemeClr val="tx1"/>
              </a:buClr>
            </a:pPr>
            <a:endParaRPr lang="ru-RU" sz="1600" dirty="0">
              <a:solidFill>
                <a:schemeClr val="tx1"/>
              </a:solidFill>
            </a:endParaRPr>
          </a:p>
          <a:p>
            <a:pPr marL="717550" lvl="4" algn="ctr">
              <a:buClr>
                <a:schemeClr val="tx1"/>
              </a:buClr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878" y="1428736"/>
            <a:ext cx="8501122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376792" y="2052608"/>
            <a:ext cx="8310008" cy="39830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3296" tIns="46648" rIns="93296" bIns="46648" anchor="ctr"/>
          <a:lstStyle/>
          <a:p>
            <a:pPr indent="357188" defTabSz="93345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</a:pPr>
            <a:r>
              <a:rPr lang="ru-RU" sz="1400" dirty="0">
                <a:solidFill>
                  <a:schemeClr val="accent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Обучение предпринимателей по актуальным вопросам ведения предпринимательской деятельности (постановка учётной системы с нуля, франчайзинг, </a:t>
            </a:r>
            <a:r>
              <a:rPr lang="ru-RU" sz="1400" dirty="0" err="1">
                <a:solidFill>
                  <a:schemeClr val="tx1"/>
                </a:solidFill>
              </a:rPr>
              <a:t>госзакупки</a:t>
            </a:r>
            <a:r>
              <a:rPr lang="ru-RU" sz="1400" dirty="0">
                <a:solidFill>
                  <a:schemeClr val="tx1"/>
                </a:solidFill>
              </a:rPr>
              <a:t>/госзаказ, основы предпринимательской деятельности, кооперация в сельском хозяйстве, ведение бизнеса в сети </a:t>
            </a:r>
            <a:r>
              <a:rPr lang="en-US" sz="1400" dirty="0">
                <a:solidFill>
                  <a:schemeClr val="tx1"/>
                </a:solidFill>
              </a:rPr>
              <a:t>Internet</a:t>
            </a:r>
            <a:r>
              <a:rPr lang="ru-RU" sz="1400" dirty="0">
                <a:solidFill>
                  <a:schemeClr val="tx1"/>
                </a:solidFill>
              </a:rPr>
              <a:t>);</a:t>
            </a:r>
          </a:p>
          <a:p>
            <a:pPr indent="357188" defTabSz="93345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</a:rPr>
              <a:t> Консультирование по вопросам ведения предпринимательской деятельности (бюджетирование, привлечение инвестиций и займов</a:t>
            </a:r>
            <a:r>
              <a:rPr lang="en-US" sz="1400" dirty="0">
                <a:solidFill>
                  <a:schemeClr val="tx1"/>
                </a:solidFill>
              </a:rPr>
              <a:t>;</a:t>
            </a:r>
            <a:r>
              <a:rPr lang="ru-RU" sz="1400" dirty="0">
                <a:solidFill>
                  <a:schemeClr val="tx1"/>
                </a:solidFill>
              </a:rPr>
              <a:t> юридическое сопровождение, маркетинг, подбор персонала, экспортная деятельность, «управленческий» учёт)</a:t>
            </a:r>
            <a:r>
              <a:rPr lang="en-US" sz="1400" dirty="0">
                <a:solidFill>
                  <a:schemeClr val="tx1"/>
                </a:solidFill>
              </a:rPr>
              <a:t>;</a:t>
            </a:r>
            <a:endParaRPr lang="ru-RU" sz="1400" dirty="0">
              <a:solidFill>
                <a:schemeClr val="tx1"/>
              </a:solidFill>
            </a:endParaRPr>
          </a:p>
          <a:p>
            <a:pPr indent="357188" defTabSz="93345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</a:rPr>
              <a:t> Продвижение проектов по развитию малого и среднего бизнеса и муниципалитетов: «100 Бизнесов для жизни», «Акселератор.38», «Кадровый Корпус», Бережливое производство;</a:t>
            </a:r>
          </a:p>
          <a:p>
            <a:pPr indent="357188" defTabSz="93345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</a:rPr>
              <a:t>Компенсация затрат на участие в  выставках и ярмарках;</a:t>
            </a:r>
          </a:p>
          <a:p>
            <a:pPr indent="357188" defTabSz="93345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</a:rPr>
              <a:t>Создание площадок для диалога предпринимателей, представителей власти,</a:t>
            </a:r>
          </a:p>
          <a:p>
            <a:pPr indent="357188" defTabSz="93345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100000"/>
            </a:pPr>
            <a:r>
              <a:rPr lang="ru-RU" sz="1400" dirty="0">
                <a:solidFill>
                  <a:schemeClr val="tx1"/>
                </a:solidFill>
              </a:rPr>
              <a:t>общественных и деловых сообществ, учебных заведений и инфраструктуры поддержки  МСП: проведение форумов, конференций, ярмарок.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14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0596" y="1176590"/>
            <a:ext cx="7508489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ru-RU" sz="2800" b="1" dirty="0" smtClean="0">
                <a:ln w="0"/>
                <a:solidFill>
                  <a:srgbClr val="49701E"/>
                </a:solidFill>
                <a:effectLst>
                  <a:reflection blurRad="6350" stA="53000" endA="300" endPos="35500" dir="5400000" sy="-90000" algn="bl" rotWithShape="0"/>
                </a:effectLst>
                <a:latin typeface="CentSchbkCyrill BT" panose="02040603050705020303" pitchFamily="18" charset="-52"/>
              </a:rPr>
              <a:t>Направления деятельности Фонда</a:t>
            </a:r>
            <a:endParaRPr lang="ru-RU" sz="2800" b="1" dirty="0">
              <a:ln w="0"/>
              <a:solidFill>
                <a:srgbClr val="49701E"/>
              </a:solidFill>
              <a:effectLst>
                <a:reflection blurRad="6350" stA="53000" endA="300" endPos="35500" dir="5400000" sy="-90000" algn="bl" rotWithShape="0"/>
              </a:effectLst>
              <a:latin typeface="CentSchbkCyrill BT" panose="02040603050705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60923309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763786"/>
            <a:ext cx="86407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Кластерное развитие и поддержка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4038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В 2014 году создано структурное подразделение Фонда «Центр поддержки предпринимателей Иркутской области» - </a:t>
            </a: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«Центр кластерного развития»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(ЦКР), которое ведет работу в направлении развития фармацевтики, с апреля 2015 года открыто новое направление - машиностроение. 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Основной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целью деятельности Центра кластерного развития является создание условий для эффективного взаимодействия предприятий-участников кластера и реализации совместных кластерных проектов. 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О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мероприятиях, проводимых ЦКР и условиях вступления можно узнать по адресу: г. Иркутск ул. Академическая 74, тел. 8(3952) 42-38-38.</a:t>
            </a:r>
          </a:p>
          <a:p>
            <a:pPr marL="9017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945140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763786"/>
            <a:ext cx="86407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ru-RU" dirty="0" err="1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Импортозамещение</a:t>
            </a:r>
            <a:r>
              <a:rPr lang="ru-RU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и локализация производства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3988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С апреля 2015 года созданы и начали свое действие структурные подразделение </a:t>
            </a: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«Региональный центр инжиниринга»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(РЦИ), </a:t>
            </a: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«Центр сертификации, стандартизации и </a:t>
            </a:r>
            <a:r>
              <a:rPr lang="ru-RU" sz="16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испытаний (коллективного пользования)»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(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ЦССИ(КП)).  </a:t>
            </a:r>
            <a:endParaRPr lang="ru-RU" sz="1600" dirty="0">
              <a:solidFill>
                <a:schemeClr val="tx1"/>
              </a:solidFill>
              <a:latin typeface="+mj-lt"/>
            </a:endParaRP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</a:rPr>
              <a:t>Центры оказывают услуги в области: технологического консалтинга, экспертных и консультационных услуг для малого бизнеса, развития инженерных компетенций, коммерциализации НИОКР, проектированию и 3D-моделированию в CAD системах, «реверс инжиниринга» для задачи </a:t>
            </a:r>
            <a:r>
              <a:rPr lang="ru-RU" sz="1600" dirty="0" err="1">
                <a:solidFill>
                  <a:schemeClr val="tx1"/>
                </a:solidFill>
                <a:latin typeface="+mj-lt"/>
              </a:rPr>
              <a:t>импортозамещения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 по программе самолета МС-21, разработки управляющих программ для оборудования с ЧПУ, компьютерным инженерным расчётам.</a:t>
            </a:r>
          </a:p>
          <a:p>
            <a:pPr marL="9017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972149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658827" y="1184275"/>
          <a:ext cx="7186598" cy="4504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4892675" y="3736975"/>
            <a:ext cx="117951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1000">
                <a:latin typeface="Times New Roman" pitchFamily="18" charset="0"/>
                <a:cs typeface="Times New Roman" pitchFamily="18" charset="0"/>
              </a:rPr>
              <a:t>Администрации муниципальных образования</a:t>
            </a:r>
          </a:p>
        </p:txBody>
      </p:sp>
      <p:sp>
        <p:nvSpPr>
          <p:cNvPr id="18436" name="TextBox 1"/>
          <p:cNvSpPr txBox="1">
            <a:spLocks noChangeArrowheads="1"/>
          </p:cNvSpPr>
          <p:nvPr/>
        </p:nvSpPr>
        <p:spPr bwMode="auto">
          <a:xfrm>
            <a:off x="2909888" y="3736975"/>
            <a:ext cx="1179512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1000">
                <a:latin typeface="Times New Roman" pitchFamily="18" charset="0"/>
                <a:cs typeface="Times New Roman" pitchFamily="18" charset="0"/>
              </a:rPr>
              <a:t>Библиотеки муниципальных образования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1341438"/>
            <a:ext cx="2909888" cy="20875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Формирует программу онлайн консультаций;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Осуществляет отбор организаций для проведения онлайн консультаций;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Формирует информационное сообщение о проведении онлайн консультаций;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Информирует СМСП о проведении онлайн консультаций (сайт Фонда, </a:t>
            </a:r>
            <a:r>
              <a:rPr lang="en-US" sz="900" dirty="0">
                <a:solidFill>
                  <a:schemeClr val="tx1"/>
                </a:solidFill>
              </a:rPr>
              <a:t>e-mail </a:t>
            </a:r>
            <a:r>
              <a:rPr lang="ru-RU" sz="900" dirty="0">
                <a:solidFill>
                  <a:schemeClr val="tx1"/>
                </a:solidFill>
              </a:rPr>
              <a:t>рассылка СМСП, администрациям МО);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Формирует отчет о проведении онлайн консультации с указанием количества субъектов малого и среднего предпринимательства по каждому муниципальному образованию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Размещает отчет на сайте Фонда.</a:t>
            </a: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1581151" y="44450"/>
            <a:ext cx="623121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консультации для субъектов малого и среднего предпринимательства Иркутской области – </a:t>
            </a:r>
            <a:r>
              <a:rPr lang="ru-RU" alt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вебинары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актуальным вопросам предпринимательской деятельности»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67400" y="1341438"/>
            <a:ext cx="3009900" cy="1558925"/>
          </a:xfrm>
          <a:prstGeom prst="round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algn="just">
              <a:buFontTx/>
              <a:buAutoNum type="arabicPeriod"/>
              <a:defRPr/>
            </a:pPr>
            <a:r>
              <a:rPr lang="ru-RU" sz="1000" dirty="0">
                <a:solidFill>
                  <a:schemeClr val="tx1"/>
                </a:solidFill>
              </a:rPr>
              <a:t>Обеспечивает техническое сопровождение онлайн консультаций;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1000" dirty="0">
                <a:solidFill>
                  <a:schemeClr val="tx1"/>
                </a:solidFill>
              </a:rPr>
              <a:t>Размещает информацию о проведении онлайн консультации на сайте библиотеки;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1000" dirty="0">
                <a:solidFill>
                  <a:schemeClr val="tx1"/>
                </a:solidFill>
              </a:rPr>
              <a:t>Информирует о проведении онлайн консультаций  библиотеки муниципальных образований;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1000" dirty="0">
                <a:solidFill>
                  <a:schemeClr val="tx1"/>
                </a:solidFill>
              </a:rPr>
              <a:t>Формирует отчеты о количестве посетителей онлайн консультаций.</a:t>
            </a:r>
            <a:r>
              <a:rPr lang="ru-RU" sz="1000" dirty="0"/>
              <a:t>.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62688" y="3429000"/>
            <a:ext cx="2881312" cy="142081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Обеспечивает информирование субъектов малого и среднего предпринимательства о проведении онлайн консультаций в муниципальном образовании;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Размещает информацию о проведении онлайн консультаций на сайте администрации.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 Участвует в онлайн консультациях.</a:t>
            </a:r>
          </a:p>
          <a:p>
            <a:pPr marL="171450" indent="-171450" algn="just">
              <a:buFontTx/>
              <a:buAutoNum type="arabicPeriod"/>
              <a:defRPr/>
            </a:pPr>
            <a:endParaRPr lang="ru-RU" sz="9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3973513"/>
            <a:ext cx="2762250" cy="10223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Обеспечивает  размещение информации  о проведении онлайн консультации на сайте библиотеки.</a:t>
            </a:r>
          </a:p>
          <a:p>
            <a:pPr marL="171450" indent="-171450" algn="just">
              <a:buFontTx/>
              <a:buAutoNum type="arabicPeriod"/>
              <a:defRPr/>
            </a:pPr>
            <a:r>
              <a:rPr lang="ru-RU" sz="900" dirty="0">
                <a:solidFill>
                  <a:schemeClr val="tx1"/>
                </a:solidFill>
              </a:rPr>
              <a:t>Формирует отчеты об участниках онлайн консультации.</a:t>
            </a:r>
          </a:p>
          <a:p>
            <a:pPr marL="171450" indent="-171450" algn="just">
              <a:buFontTx/>
              <a:buAutoNum type="arabicPeriod"/>
              <a:defRPr/>
            </a:pPr>
            <a:endParaRPr lang="ru-RU" sz="900" dirty="0"/>
          </a:p>
        </p:txBody>
      </p:sp>
      <p:pic>
        <p:nvPicPr>
          <p:cNvPr id="18442" name="Рисунок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11113"/>
            <a:ext cx="129540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3295650" y="5570538"/>
            <a:ext cx="2924175" cy="125888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algn="just">
              <a:buFontTx/>
              <a:buAutoNum type="arabicPeriod"/>
              <a:defRPr/>
            </a:pPr>
            <a:r>
              <a:rPr lang="ru-RU" sz="1200" dirty="0">
                <a:solidFill>
                  <a:schemeClr val="tx1"/>
                </a:solidFill>
              </a:rPr>
              <a:t>Консультационную помощь по различным вопросам осуществления предпринимательской деятельности</a:t>
            </a:r>
          </a:p>
          <a:p>
            <a:pPr marL="171450" indent="-171450" algn="just">
              <a:buFontTx/>
              <a:buAutoNum type="arabicPeriod"/>
              <a:defRPr/>
            </a:pPr>
            <a:endParaRPr lang="ru-RU" sz="12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922337"/>
          </a:xfrm>
        </p:spPr>
        <p:txBody>
          <a:bodyPr/>
          <a:lstStyle/>
          <a:p>
            <a:r>
              <a:rPr lang="ru-RU" altLang="ru-RU" sz="3000" smtClean="0"/>
              <a:t>Расписание вэбинаров </a:t>
            </a:r>
            <a:br>
              <a:rPr lang="ru-RU" altLang="ru-RU" sz="3000" smtClean="0"/>
            </a:br>
            <a:r>
              <a:rPr lang="ru-RU" altLang="ru-RU" sz="3000" smtClean="0"/>
              <a:t>на </a:t>
            </a:r>
            <a:r>
              <a:rPr lang="en-US" altLang="ru-RU" sz="3000" smtClean="0"/>
              <a:t>I </a:t>
            </a:r>
            <a:r>
              <a:rPr lang="ru-RU" altLang="ru-RU" sz="3000" smtClean="0"/>
              <a:t>квартал 2016г.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2225" y="1216025"/>
          <a:ext cx="9121776" cy="52308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7171"/>
                <a:gridCol w="1155776"/>
                <a:gridCol w="2938303"/>
                <a:gridCol w="4010526"/>
              </a:tblGrid>
              <a:tr h="3588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Дата проведения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Время проведения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Тема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</a:rPr>
                        <a:t>вэбинара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Ведущий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5382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28.01.2016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Новое в законодательстве в 2016 году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Сокова Валентина Викторовна – Преседатель Совета Некоммерческого партнерства «Малые  предприятия Иркутской области»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1794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04.02.2016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Годовая бухгалтерская отчётность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Уточняется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35882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11.02.2016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Особенности применения патентной система налогообложения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Уточняется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5382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18.02.2016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Меры государственной поддержки для СМСП в 2016 году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Карасёва Алёна Викторовна – директор Фонда «Центр поддержки субъектов малого и среднего предпринимательства в Иркутской области»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5382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25.02.2016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Возможности многофункциональных центров «Мои документы» для малого и среднего бизнеса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Уточняется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1794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03.03.2016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Гос.закупки для малого бизнеса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Уточняется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5382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10.03.20160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Социальное предпринимательство: особенности составления бизнес-плана, льготы, привлечение средств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Калугина Татьяна Геннадьевна – Директор Центра инноваций социальной сферы при ИГУ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5382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17.03.2016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Сохранение бизнеса в условиях изменения законодательства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Сокова Валентина Викторовна – Преседатель Совета Некоммерческого партнерства «Малые  предприятия Иркутской области»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9754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24.03.2016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 рассчитать экспортно-импортную сделку.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Анонс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XXIV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Международной универсальной выставки «Ворота в Азию» (21-24 апреля 2016 г в г. Улан-Баторе) </a:t>
                      </a: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Бондаренко Яна Александровна – директор ООО «Результат»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  <a:tr h="48772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31.03.2016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14.00-16.00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Уполномоченный по защите прав предпринимателей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Москаленко Алексей Алексеевич - Уполномоченный  по защите прав  предпринимателей в Иркутской области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71" marR="52871" marT="0" marB="0"/>
                </a:tc>
              </a:tr>
            </a:tbl>
          </a:graphicData>
        </a:graphic>
      </p:graphicFrame>
      <p:pic>
        <p:nvPicPr>
          <p:cNvPr id="19521" name="Рисунок 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11113"/>
            <a:ext cx="1128713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005780" y="365126"/>
            <a:ext cx="7886700" cy="1325563"/>
          </a:xfrm>
        </p:spPr>
        <p:txBody>
          <a:bodyPr/>
          <a:lstStyle/>
          <a:p>
            <a:r>
              <a:rPr lang="ru-RU" altLang="ru-RU" dirty="0" smtClean="0"/>
              <a:t>Куда обратиться: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AutoNum type="arabicPeriod"/>
              <a:defRPr/>
            </a:pPr>
            <a:r>
              <a:rPr lang="ru-RU" sz="1600" dirty="0" smtClean="0"/>
              <a:t>Комитет по экономике, социально-трудовым </a:t>
            </a:r>
            <a:r>
              <a:rPr lang="ru-RU" sz="1600" dirty="0" smtClean="0"/>
              <a:t>отношениям </a:t>
            </a:r>
            <a:r>
              <a:rPr lang="ru-RU" sz="1600" dirty="0" smtClean="0"/>
              <a:t>и ценам администрации Усть-Кутского муниципального образования</a:t>
            </a:r>
          </a:p>
          <a:p>
            <a:pPr marL="0" indent="0">
              <a:buFontTx/>
              <a:buNone/>
              <a:defRPr/>
            </a:pPr>
            <a:r>
              <a:rPr lang="ru-RU" sz="1600" dirty="0" smtClean="0"/>
              <a:t>г. Усть-Кут, ул. Халтурина, 52, </a:t>
            </a:r>
            <a:r>
              <a:rPr lang="ru-RU" sz="1600" dirty="0" err="1" smtClean="0"/>
              <a:t>каб</a:t>
            </a:r>
            <a:r>
              <a:rPr lang="ru-RU" sz="1600" dirty="0" smtClean="0"/>
              <a:t> 206</a:t>
            </a:r>
          </a:p>
          <a:p>
            <a:pPr marL="0" indent="0">
              <a:buFontTx/>
              <a:buNone/>
              <a:defRPr/>
            </a:pPr>
            <a:r>
              <a:rPr lang="ru-RU" sz="1600" dirty="0" smtClean="0"/>
              <a:t>Тел.: </a:t>
            </a:r>
            <a:r>
              <a:rPr lang="en-US" sz="1600" dirty="0" smtClean="0"/>
              <a:t>8(39565)5-72-07</a:t>
            </a:r>
            <a:r>
              <a:rPr lang="ru-RU" sz="1600" dirty="0" smtClean="0"/>
              <a:t>,</a:t>
            </a:r>
            <a:r>
              <a:rPr lang="en-US" sz="1600" dirty="0" smtClean="0"/>
              <a:t> e-mail: komeconom@admin-ukmo.ru </a:t>
            </a:r>
            <a:endParaRPr lang="ru-RU" sz="1600" dirty="0" smtClean="0"/>
          </a:p>
          <a:p>
            <a:pPr marL="0" indent="0">
              <a:buFontTx/>
              <a:buNone/>
              <a:defRPr/>
            </a:pPr>
            <a:endParaRPr lang="ru-RU" sz="1600" dirty="0"/>
          </a:p>
          <a:p>
            <a:pPr marL="0" indent="0">
              <a:buFontTx/>
              <a:buNone/>
              <a:defRPr/>
            </a:pPr>
            <a:r>
              <a:rPr lang="ru-RU" sz="1600" dirty="0" smtClean="0"/>
              <a:t>2. </a:t>
            </a:r>
            <a:r>
              <a:rPr lang="ru-RU" sz="1600" dirty="0"/>
              <a:t>Публичный центр деловой и правовой информации </a:t>
            </a:r>
            <a:r>
              <a:rPr lang="ru-RU" sz="1600" dirty="0" err="1"/>
              <a:t>Усть-Кутской</a:t>
            </a:r>
            <a:r>
              <a:rPr lang="ru-RU" sz="1600" dirty="0"/>
              <a:t> межпоселенческой библиотеки</a:t>
            </a:r>
          </a:p>
          <a:p>
            <a:pPr marL="0" indent="0">
              <a:buFontTx/>
              <a:buNone/>
              <a:defRPr/>
            </a:pPr>
            <a:r>
              <a:rPr lang="ru-RU" sz="1600" dirty="0"/>
              <a:t>666784, Иркутская область, г. Усть-Кут, ул. Речников, д. 42</a:t>
            </a:r>
          </a:p>
          <a:p>
            <a:pPr marL="0" indent="0">
              <a:buFontTx/>
              <a:buNone/>
              <a:defRPr/>
            </a:pPr>
            <a:r>
              <a:rPr lang="ru-RU" sz="1600" dirty="0"/>
              <a:t>Тел.: +7 (39565) 5-76-77</a:t>
            </a:r>
          </a:p>
          <a:p>
            <a:pPr marL="0" indent="0">
              <a:buFontTx/>
              <a:buNone/>
              <a:defRPr/>
            </a:pPr>
            <a:r>
              <a:rPr lang="ru-RU" sz="1600" dirty="0" err="1"/>
              <a:t>Конопацкая</a:t>
            </a:r>
            <a:r>
              <a:rPr lang="ru-RU" sz="1600" dirty="0"/>
              <a:t> Людмила Николаевна</a:t>
            </a:r>
          </a:p>
          <a:p>
            <a:pPr marL="0" indent="0">
              <a:buFontTx/>
              <a:buNone/>
              <a:defRPr/>
            </a:pPr>
            <a:endParaRPr lang="ru-RU" sz="1600" dirty="0" smtClean="0"/>
          </a:p>
          <a:p>
            <a:pPr marL="0" indent="0">
              <a:buFontTx/>
              <a:buNone/>
              <a:defRPr/>
            </a:pPr>
            <a:r>
              <a:rPr lang="ru-RU" sz="1600" dirty="0" smtClean="0"/>
              <a:t> - Городской культурный библиотечный центр</a:t>
            </a:r>
          </a:p>
          <a:p>
            <a:pPr marL="0" indent="0">
              <a:buFontTx/>
              <a:buNone/>
              <a:defRPr/>
            </a:pPr>
            <a:r>
              <a:rPr lang="ru-RU" sz="1600" dirty="0" smtClean="0"/>
              <a:t>Ул. Денисова, д. 7А</a:t>
            </a:r>
          </a:p>
          <a:p>
            <a:pPr marL="0" indent="0">
              <a:buFontTx/>
              <a:buNone/>
              <a:defRPr/>
            </a:pPr>
            <a:r>
              <a:rPr lang="ru-RU" sz="1600" dirty="0"/>
              <a:t>Тел.: +7 (39565) </a:t>
            </a:r>
            <a:r>
              <a:rPr lang="ru-RU" sz="1600" dirty="0" smtClean="0"/>
              <a:t>6-04-28</a:t>
            </a:r>
          </a:p>
          <a:p>
            <a:pPr marL="0" indent="0">
              <a:buFontTx/>
              <a:buNone/>
              <a:defRPr/>
            </a:pPr>
            <a:r>
              <a:rPr lang="ru-RU" sz="1600" dirty="0" smtClean="0"/>
              <a:t>Зубарева Людмила Анатольевна</a:t>
            </a:r>
            <a:endParaRPr lang="ru-RU" sz="1600" dirty="0"/>
          </a:p>
          <a:p>
            <a:pPr marL="0" indent="0">
              <a:buFontTx/>
              <a:buNone/>
              <a:defRPr/>
            </a:pPr>
            <a:endParaRPr lang="ru-RU" sz="1600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pic>
        <p:nvPicPr>
          <p:cNvPr id="20484" name="Рисунок 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" y="79375"/>
            <a:ext cx="1296988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7"/>
          <p:cNvSpPr txBox="1">
            <a:spLocks noChangeArrowheads="1"/>
          </p:cNvSpPr>
          <p:nvPr/>
        </p:nvSpPr>
        <p:spPr bwMode="auto">
          <a:xfrm>
            <a:off x="503237" y="898948"/>
            <a:ext cx="8137525" cy="36471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20000"/>
              </a:lnSpc>
              <a:spcBef>
                <a:spcPct val="50000"/>
              </a:spcBef>
            </a:pPr>
            <a:r>
              <a:rPr lang="ru-RU" sz="3000" b="1" dirty="0" smtClean="0">
                <a:solidFill>
                  <a:schemeClr val="accent2"/>
                </a:solidFill>
              </a:rPr>
              <a:t/>
            </a:r>
            <a:br>
              <a:rPr lang="ru-RU" sz="3000" b="1" dirty="0" smtClean="0">
                <a:solidFill>
                  <a:schemeClr val="accent2"/>
                </a:solidFill>
              </a:rPr>
            </a:br>
            <a:r>
              <a:rPr lang="ru-RU" sz="3000" b="1" dirty="0" smtClean="0">
                <a:solidFill>
                  <a:schemeClr val="accent2"/>
                </a:solidFill>
              </a:rPr>
              <a:t>ГОСУДАРСТВЕННАЯ ПОДДЕРЖКА МАЛОГО </a:t>
            </a:r>
            <a:r>
              <a:rPr lang="ru-RU" sz="3000" b="1" dirty="0">
                <a:solidFill>
                  <a:schemeClr val="accent2"/>
                </a:solidFill>
              </a:rPr>
              <a:t>И </a:t>
            </a:r>
            <a:r>
              <a:rPr lang="ru-RU" sz="3000" b="1" dirty="0" smtClean="0">
                <a:solidFill>
                  <a:schemeClr val="accent2"/>
                </a:solidFill>
              </a:rPr>
              <a:t>СРЕДНЕГО ПРЕДПРИНИМАТЕЛЬСТВА </a:t>
            </a:r>
            <a:r>
              <a:rPr lang="ru-RU" sz="3000" b="1" dirty="0">
                <a:solidFill>
                  <a:schemeClr val="accent2"/>
                </a:solidFill>
              </a:rPr>
              <a:t/>
            </a:r>
            <a:br>
              <a:rPr lang="ru-RU" sz="3000" b="1" dirty="0">
                <a:solidFill>
                  <a:schemeClr val="accent2"/>
                </a:solidFill>
              </a:rPr>
            </a:br>
            <a:r>
              <a:rPr lang="ru-RU" sz="3000" b="1" dirty="0">
                <a:solidFill>
                  <a:schemeClr val="accent2"/>
                </a:solidFill>
              </a:rPr>
              <a:t>В ИРКУТСКОЙ </a:t>
            </a:r>
            <a:r>
              <a:rPr lang="ru-RU" sz="3000" b="1" dirty="0" smtClean="0">
                <a:solidFill>
                  <a:schemeClr val="accent2"/>
                </a:solidFill>
              </a:rPr>
              <a:t>ОБЛАСТИ </a:t>
            </a:r>
            <a:endParaRPr lang="ru-RU" sz="3000" b="1" dirty="0">
              <a:solidFill>
                <a:schemeClr val="accent2"/>
              </a:solidFill>
            </a:endParaRPr>
          </a:p>
          <a:p>
            <a:pPr marL="342900" indent="-342900" algn="ctr">
              <a:lnSpc>
                <a:spcPct val="120000"/>
              </a:lnSpc>
              <a:spcBef>
                <a:spcPct val="50000"/>
              </a:spcBef>
            </a:pP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rgbClr val="81C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5064"/>
            <a:ext cx="9144000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97" y="75460"/>
            <a:ext cx="720080" cy="6857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03648" y="225650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bg1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20780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2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05600" y="6400800"/>
            <a:ext cx="2133600" cy="457200"/>
          </a:xfrm>
        </p:spPr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945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85750" y="523101"/>
            <a:ext cx="8640762" cy="553998"/>
          </a:xfrm>
        </p:spPr>
        <p:txBody>
          <a:bodyPr vert="horz" lIns="0" tIns="0" rIns="0" bIns="0" rtlCol="0" anchor="b">
            <a:spAutoFit/>
          </a:bodyPr>
          <a:lstStyle/>
          <a:p>
            <a:pPr algn="ctr"/>
            <a:r>
              <a:rPr lang="ru-RU" sz="2000" dirty="0">
                <a:solidFill>
                  <a:schemeClr val="accent2"/>
                </a:solidFill>
              </a:rPr>
              <a:t>Поддержка и развитие малого и среднего предпринимательства в Иркутской области на 2015-2020 годы</a:t>
            </a:r>
          </a:p>
        </p:txBody>
      </p:sp>
      <p:cxnSp>
        <p:nvCxnSpPr>
          <p:cNvPr id="19460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77099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Прямоугольник 148"/>
          <p:cNvSpPr>
            <a:spLocks noChangeArrowheads="1"/>
          </p:cNvSpPr>
          <p:nvPr/>
        </p:nvSpPr>
        <p:spPr bwMode="auto">
          <a:xfrm>
            <a:off x="6410325" y="5783263"/>
            <a:ext cx="2501900" cy="584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3286" tIns="46643" rIns="93286" bIns="46643"/>
          <a:lstStyle/>
          <a:p>
            <a:pPr algn="ctr" defTabSz="9334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 b="1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9462" name="Заголовок 4"/>
          <p:cNvSpPr>
            <a:spLocks/>
          </p:cNvSpPr>
          <p:nvPr/>
        </p:nvSpPr>
        <p:spPr bwMode="auto">
          <a:xfrm>
            <a:off x="227013" y="-434975"/>
            <a:ext cx="8510587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800">
                <a:solidFill>
                  <a:schemeClr val="tx1"/>
                </a:solidFill>
              </a:rPr>
              <a:t/>
            </a:r>
            <a:br>
              <a:rPr lang="ru-RU" sz="3800">
                <a:solidFill>
                  <a:schemeClr val="tx1"/>
                </a:solidFill>
              </a:rPr>
            </a:br>
            <a:endParaRPr lang="ru-RU" sz="3800">
              <a:solidFill>
                <a:schemeClr val="tx1"/>
              </a:solidFill>
            </a:endParaRPr>
          </a:p>
        </p:txBody>
      </p:sp>
      <p:sp>
        <p:nvSpPr>
          <p:cNvPr id="19463" name="Rectangle 12"/>
          <p:cNvSpPr>
            <a:spLocks noChangeArrowheads="1"/>
          </p:cNvSpPr>
          <p:nvPr/>
        </p:nvSpPr>
        <p:spPr bwMode="auto">
          <a:xfrm>
            <a:off x="431006" y="1210489"/>
            <a:ext cx="8216900" cy="6049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Государственная программа «Экономическое развитие и инновационная экономика» на 2015 – 2020 годы» утверждена постановлением Правительства Иркутской области от 23 октября 2014 года № 518-пп.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Подпрограмма «Поддержка и развитие малого и среднего предпринимательства» в Иркутской области на 2015-2018 годы.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Цель подпрограммы: содействие инвестиционному развитию, повышение конкурентоспособности субъектов малого и среднего предпринимательства (далее - СМСП) на внутреннем, межрегиональном и международном рынках.</a:t>
            </a:r>
          </a:p>
          <a:p>
            <a:pPr>
              <a:spcBef>
                <a:spcPts val="300"/>
              </a:spcBef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>
              <a:spcBef>
                <a:spcPts val="300"/>
              </a:spcBef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2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05600" y="6400800"/>
            <a:ext cx="2133600" cy="457200"/>
          </a:xfrm>
        </p:spPr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945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85750" y="661601"/>
            <a:ext cx="8640762" cy="415498"/>
          </a:xfrm>
        </p:spPr>
        <p:txBody>
          <a:bodyPr vert="horz" lIns="0" tIns="0" rIns="0" bIns="0" rtlCol="0" anchor="b">
            <a:spAutoFit/>
          </a:bodyPr>
          <a:lstStyle/>
          <a:p>
            <a:pPr algn="ctr"/>
            <a:r>
              <a:rPr lang="ru-RU" sz="3000" dirty="0" smtClean="0">
                <a:solidFill>
                  <a:schemeClr val="accent2"/>
                </a:solidFill>
              </a:rPr>
              <a:t>Виды государственной поддержки СМСП</a:t>
            </a:r>
            <a:endParaRPr lang="ru-RU" sz="3000" dirty="0">
              <a:solidFill>
                <a:schemeClr val="accent2"/>
              </a:solidFill>
            </a:endParaRPr>
          </a:p>
        </p:txBody>
      </p:sp>
      <p:cxnSp>
        <p:nvCxnSpPr>
          <p:cNvPr id="19460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77099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Прямоугольник 148"/>
          <p:cNvSpPr>
            <a:spLocks noChangeArrowheads="1"/>
          </p:cNvSpPr>
          <p:nvPr/>
        </p:nvSpPr>
        <p:spPr bwMode="auto">
          <a:xfrm>
            <a:off x="6410325" y="5783263"/>
            <a:ext cx="2501900" cy="584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3286" tIns="46643" rIns="93286" bIns="46643"/>
          <a:lstStyle/>
          <a:p>
            <a:pPr algn="ctr" defTabSz="93345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 b="1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9462" name="Заголовок 4"/>
          <p:cNvSpPr>
            <a:spLocks/>
          </p:cNvSpPr>
          <p:nvPr/>
        </p:nvSpPr>
        <p:spPr bwMode="auto">
          <a:xfrm>
            <a:off x="227013" y="-434975"/>
            <a:ext cx="8510587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800">
                <a:solidFill>
                  <a:schemeClr val="tx1"/>
                </a:solidFill>
              </a:rPr>
              <a:t/>
            </a:r>
            <a:br>
              <a:rPr lang="ru-RU" sz="3800">
                <a:solidFill>
                  <a:schemeClr val="tx1"/>
                </a:solidFill>
              </a:rPr>
            </a:br>
            <a:endParaRPr lang="ru-RU" sz="3800">
              <a:solidFill>
                <a:schemeClr val="tx1"/>
              </a:solidFill>
            </a:endParaRPr>
          </a:p>
        </p:txBody>
      </p:sp>
      <p:sp>
        <p:nvSpPr>
          <p:cNvPr id="19463" name="Rectangle 12"/>
          <p:cNvSpPr>
            <a:spLocks noChangeArrowheads="1"/>
          </p:cNvSpPr>
          <p:nvPr/>
        </p:nvSpPr>
        <p:spPr bwMode="auto">
          <a:xfrm>
            <a:off x="431006" y="1210489"/>
            <a:ext cx="8216900" cy="5356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Информационно-консультационная;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Преференции и льготы;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Имущественная;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Финансовая;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Обучение.</a:t>
            </a:r>
            <a:endParaRPr lang="ru-RU" sz="2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>
              <a:spcBef>
                <a:spcPts val="300"/>
              </a:spcBef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>
              <a:spcBef>
                <a:spcPts val="300"/>
              </a:spcBef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99801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794564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Информационно-консультационная поддержка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72816"/>
            <a:ext cx="7560840" cy="314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Консультирование СМСП по различным направлениям предпринимательской деятельности оказывается Фондом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«</a:t>
            </a: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Центр поддержки субъектов малого и среднего предпринимательства в Иркутской </a:t>
            </a:r>
            <a:r>
              <a:rPr lang="ru-RU" sz="1600" u="sng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области</a:t>
            </a:r>
            <a:r>
              <a:rPr lang="ru-RU" sz="1600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»</a:t>
            </a:r>
            <a:r>
              <a:rPr lang="ru-RU" sz="1600" i="1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и другими организациями Инфраструктуры поддержки СМСП;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Подробно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о проводимых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Фондом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мероприятиях можно узнать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по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тел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.: 8 (3952) 500-727, на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сайте: </a:t>
            </a:r>
            <a:r>
              <a:rPr lang="en-US" sz="1600" dirty="0" err="1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hlinkClick r:id="rId3"/>
              </a:rPr>
              <a:t>cpp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hlinkClick r:id="rId3"/>
              </a:rPr>
              <a:t>-</a:t>
            </a:r>
            <a:r>
              <a:rPr lang="en-US" sz="1600" dirty="0" err="1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hlinkClick r:id="rId3"/>
              </a:rPr>
              <a:t>irkobl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hlinkClick r:id="rId3"/>
              </a:rPr>
              <a:t>@</a:t>
            </a:r>
            <a:r>
              <a:rPr lang="en-US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hlinkClick r:id="rId3"/>
              </a:rPr>
              <a:t>mail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hlinkClick r:id="rId3"/>
              </a:rPr>
              <a:t>.</a:t>
            </a:r>
            <a:r>
              <a:rPr lang="en-US" sz="1600" dirty="0" err="1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hlinkClick r:id="rId3"/>
              </a:rPr>
              <a:t>ru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, на странице Фонда в </a:t>
            </a:r>
            <a:r>
              <a:rPr lang="en-US" sz="1600" dirty="0" err="1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facebook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9017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77099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711464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Преференции и льготы</a:t>
            </a:r>
            <a:endParaRPr lang="ru-RU" sz="2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77099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827584" y="1751618"/>
            <a:ext cx="756084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Возможность применения специальных видов налогообложения: УСН, ЕНВД, Патент;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Не менее 15% государственных и муниципальных контрактов должны заключаться с субъектами СМП или СО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НКО;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Финансово-хозяйственная деятельность вновь созданных СМП не подлежит плановым проверкам в течение первых трех лет с момента государственной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регистрации;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Законопроект «О «Налоговых каникулах» </a:t>
            </a:r>
            <a:r>
              <a:rPr lang="ru-RU" sz="1600" i="1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находится на стадии рассмотрения (будет внесён в повестку осенней сессии Законодательного собрания Иркутской области).</a:t>
            </a: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9017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effectLst/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74385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361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Имущественная поддержка осуществляется муниципальными образованиями через передачу имущества, земельных участков и помещений во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временное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пользование/управление на условиях льготной аренды,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Муниципальные образования публикуют реестр имущества, свободного от прав третьих лиц,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Предоставление офисных и других помещений в технопарках, бизнес-инкубаторах и т.п. на </a:t>
            </a: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льготных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условиях.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9017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4"/>
          <p:cNvSpPr txBox="1">
            <a:spLocks/>
          </p:cNvSpPr>
          <p:nvPr/>
        </p:nvSpPr>
        <p:spPr bwMode="auto">
          <a:xfrm>
            <a:off x="323850" y="711464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Имущественная поддержка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4292894169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528" y="1351801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/>
              <a:t>Микрофиансирование</a:t>
            </a:r>
            <a:r>
              <a:rPr lang="ru-RU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На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территории </a:t>
            </a:r>
            <a:r>
              <a:rPr lang="ru-RU" sz="1600" dirty="0" err="1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Приангарья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создано </a:t>
            </a: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22 </a:t>
            </a:r>
            <a:r>
              <a:rPr lang="ru-RU" sz="1600" u="sng" dirty="0" err="1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микрофинансовые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организации, предоставляющие </a:t>
            </a:r>
            <a:r>
              <a:rPr lang="ru-RU" sz="1600" dirty="0" err="1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микрозаймы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СМСП в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размере до 1 млн. рублей на срок до 1 года с льготной процентной ставкой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состав учредителей </a:t>
            </a:r>
            <a:r>
              <a:rPr lang="ru-RU" sz="1600" dirty="0" err="1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микрофиансовых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организаций входит администрация муниципального образования, на территории которого создана и действует организация. 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  <a:p>
            <a:pPr marL="9017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tx1"/>
              </a:solidFill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4"/>
          <p:cNvSpPr txBox="1">
            <a:spLocks/>
          </p:cNvSpPr>
          <p:nvPr/>
        </p:nvSpPr>
        <p:spPr bwMode="auto">
          <a:xfrm>
            <a:off x="323850" y="711464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Финансовая поддержка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885531409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28A-2BF3-4227-8702-C06FA4D4531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323850" y="1423809"/>
            <a:ext cx="8640763" cy="2769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defPPr>
              <a:defRPr lang="ru-RU"/>
            </a:defPPr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Финансовая помощь в виде субсидий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51618"/>
            <a:ext cx="756084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На конкурсной основе СМСП предоставляются субсидии по следующим направлениям: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       Возмещение </a:t>
            </a:r>
            <a:r>
              <a:rPr lang="ru-RU" sz="16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части затрат на приобретение производственного оборудования. Компенсируется 50 % затрат, но не более 3 млн. рублей, при условии, что оборудование приобретено в собственность и поставлено на баланс предприятия. Условия и порядок предоставления субсидии регламентируется Постановлением правительства Иркутской области от 5 сентября 2014 года № 427-пп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ea typeface="Times New Roman" panose="02020603050405020304" pitchFamily="18" charset="0"/>
              </a:rPr>
              <a:t>Адрес: Горького 31, каб.344. Телефон: 8(3952) 24-12-49.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35685"/>
            <a:ext cx="720080" cy="6857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14578" y="6336067"/>
            <a:ext cx="6919596" cy="38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A1C6E7"/>
                </a:solidFill>
              </a:rPr>
              <a:t>Фонд «Центр поддержки субъектов малого и среднего предпринимательства в Иркутской области»</a:t>
            </a:r>
            <a:endParaRPr lang="ru-RU" sz="1200" dirty="0">
              <a:solidFill>
                <a:srgbClr val="A1C6E7"/>
              </a:solidFill>
            </a:endParaRPr>
          </a:p>
        </p:txBody>
      </p:sp>
      <p:cxnSp>
        <p:nvCxnSpPr>
          <p:cNvPr id="8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85750" y="1087335"/>
            <a:ext cx="8507413" cy="1588"/>
          </a:xfrm>
          <a:prstGeom prst="line">
            <a:avLst/>
          </a:prstGeom>
          <a:ln>
            <a:headE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ятиугольник 8"/>
          <p:cNvSpPr/>
          <p:nvPr/>
        </p:nvSpPr>
        <p:spPr>
          <a:xfrm>
            <a:off x="940804" y="2705005"/>
            <a:ext cx="216024" cy="14401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4"/>
          <p:cNvSpPr txBox="1">
            <a:spLocks/>
          </p:cNvSpPr>
          <p:nvPr/>
        </p:nvSpPr>
        <p:spPr bwMode="auto">
          <a:xfrm>
            <a:off x="323850" y="711464"/>
            <a:ext cx="8640763" cy="360099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ctr" defTabSz="685800" eaLnBrk="1" latinLnBrk="0" hangingPunct="1"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Финансовая поддержка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75894052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2_Капсулы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iseño predeterminado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7985</TotalTime>
  <Words>3195</Words>
  <Application>Microsoft Office PowerPoint</Application>
  <PresentationFormat>Экран (4:3)</PresentationFormat>
  <Paragraphs>343</Paragraphs>
  <Slides>29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9" baseType="lpstr">
      <vt:lpstr>Arial</vt:lpstr>
      <vt:lpstr>Arial Black</vt:lpstr>
      <vt:lpstr>Calibri</vt:lpstr>
      <vt:lpstr>Calibri Light</vt:lpstr>
      <vt:lpstr>CentSchbkCyrill BT</vt:lpstr>
      <vt:lpstr>Constantia</vt:lpstr>
      <vt:lpstr>Times New Roman</vt:lpstr>
      <vt:lpstr>Wingdings</vt:lpstr>
      <vt:lpstr>2_Капсулы</vt:lpstr>
      <vt:lpstr>Тема Office</vt:lpstr>
      <vt:lpstr>Презентация PowerPoint</vt:lpstr>
      <vt:lpstr>Презентация PowerPoint</vt:lpstr>
      <vt:lpstr>Поддержка и развитие малого и среднего предпринимательства в Иркутской области на 2015-2020 годы</vt:lpstr>
      <vt:lpstr>Виды государственной поддержки СМСП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Фонд «Центр поддержки субъектов малого и среднего предпринимательства в Иркутской области»</vt:lpstr>
      <vt:lpstr>  Фонд «Центр поддержки субъектов малого и среднего предпринимательства в Иркутской области»</vt:lpstr>
      <vt:lpstr>Презентация PowerPoint</vt:lpstr>
      <vt:lpstr>Презентация PowerPoint</vt:lpstr>
      <vt:lpstr>Презентация PowerPoint</vt:lpstr>
      <vt:lpstr>Расписание вэбинаров  на I квартал 2016г.</vt:lpstr>
      <vt:lpstr>Куда обратиться:</vt:lpstr>
      <vt:lpstr>Презентация PowerPoint</vt:lpstr>
      <vt:lpstr>Презентация PowerPoint</vt:lpstr>
    </vt:vector>
  </TitlesOfParts>
  <Company>WareZ Provider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развитии туризма в Байкальском городском поселении</dc:title>
  <dc:creator>www.PHILka.RU</dc:creator>
  <cp:lastModifiedBy>Тимирбулатова Н.А.</cp:lastModifiedBy>
  <cp:revision>552</cp:revision>
  <dcterms:created xsi:type="dcterms:W3CDTF">2009-07-28T05:53:37Z</dcterms:created>
  <dcterms:modified xsi:type="dcterms:W3CDTF">2016-01-25T01:40:03Z</dcterms:modified>
</cp:coreProperties>
</file>